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6"/>
  </p:notesMasterIdLst>
  <p:sldIdLst>
    <p:sldId id="256" r:id="rId2"/>
    <p:sldId id="257" r:id="rId3"/>
    <p:sldId id="361" r:id="rId4"/>
    <p:sldId id="260" r:id="rId5"/>
    <p:sldId id="261" r:id="rId6"/>
    <p:sldId id="262" r:id="rId7"/>
    <p:sldId id="263" r:id="rId8"/>
    <p:sldId id="390" r:id="rId9"/>
    <p:sldId id="386" r:id="rId10"/>
    <p:sldId id="391" r:id="rId11"/>
    <p:sldId id="388" r:id="rId12"/>
    <p:sldId id="389" r:id="rId13"/>
    <p:sldId id="392" r:id="rId14"/>
    <p:sldId id="394" r:id="rId15"/>
    <p:sldId id="393" r:id="rId16"/>
    <p:sldId id="264" r:id="rId17"/>
    <p:sldId id="265" r:id="rId18"/>
    <p:sldId id="267" r:id="rId19"/>
    <p:sldId id="268" r:id="rId20"/>
    <p:sldId id="269" r:id="rId21"/>
    <p:sldId id="363" r:id="rId22"/>
    <p:sldId id="270" r:id="rId23"/>
    <p:sldId id="271" r:id="rId24"/>
    <p:sldId id="359" r:id="rId25"/>
    <p:sldId id="305" r:id="rId26"/>
    <p:sldId id="308" r:id="rId27"/>
    <p:sldId id="310" r:id="rId28"/>
    <p:sldId id="311" r:id="rId29"/>
    <p:sldId id="312" r:id="rId30"/>
    <p:sldId id="366" r:id="rId31"/>
    <p:sldId id="314" r:id="rId32"/>
    <p:sldId id="315" r:id="rId33"/>
    <p:sldId id="316" r:id="rId34"/>
    <p:sldId id="317" r:id="rId35"/>
    <p:sldId id="319" r:id="rId36"/>
    <p:sldId id="320" r:id="rId37"/>
    <p:sldId id="321" r:id="rId38"/>
    <p:sldId id="322" r:id="rId39"/>
    <p:sldId id="323" r:id="rId40"/>
    <p:sldId id="324" r:id="rId41"/>
    <p:sldId id="272" r:id="rId42"/>
    <p:sldId id="275" r:id="rId43"/>
    <p:sldId id="276" r:id="rId44"/>
    <p:sldId id="277" r:id="rId45"/>
    <p:sldId id="278" r:id="rId46"/>
    <p:sldId id="279" r:id="rId47"/>
    <p:sldId id="280" r:id="rId48"/>
    <p:sldId id="281" r:id="rId49"/>
    <p:sldId id="282" r:id="rId50"/>
    <p:sldId id="283" r:id="rId51"/>
    <p:sldId id="284" r:id="rId52"/>
    <p:sldId id="285" r:id="rId53"/>
    <p:sldId id="286" r:id="rId54"/>
    <p:sldId id="287" r:id="rId55"/>
    <p:sldId id="365" r:id="rId56"/>
    <p:sldId id="288" r:id="rId57"/>
    <p:sldId id="325" r:id="rId58"/>
    <p:sldId id="290" r:id="rId59"/>
    <p:sldId id="291" r:id="rId60"/>
    <p:sldId id="294" r:id="rId61"/>
    <p:sldId id="299" r:id="rId62"/>
    <p:sldId id="302" r:id="rId63"/>
    <p:sldId id="326" r:id="rId64"/>
    <p:sldId id="362" r:id="rId65"/>
    <p:sldId id="327" r:id="rId66"/>
    <p:sldId id="329" r:id="rId67"/>
    <p:sldId id="330" r:id="rId68"/>
    <p:sldId id="333" r:id="rId69"/>
    <p:sldId id="334" r:id="rId70"/>
    <p:sldId id="335" r:id="rId71"/>
    <p:sldId id="338" r:id="rId72"/>
    <p:sldId id="336" r:id="rId73"/>
    <p:sldId id="337" r:id="rId74"/>
    <p:sldId id="339" r:id="rId75"/>
    <p:sldId id="364" r:id="rId76"/>
    <p:sldId id="340" r:id="rId77"/>
    <p:sldId id="341" r:id="rId78"/>
    <p:sldId id="342" r:id="rId79"/>
    <p:sldId id="360" r:id="rId80"/>
    <p:sldId id="343" r:id="rId81"/>
    <p:sldId id="344" r:id="rId82"/>
    <p:sldId id="369" r:id="rId83"/>
    <p:sldId id="372" r:id="rId84"/>
    <p:sldId id="373" r:id="rId85"/>
    <p:sldId id="374" r:id="rId86"/>
    <p:sldId id="376" r:id="rId87"/>
    <p:sldId id="377" r:id="rId88"/>
    <p:sldId id="370" r:id="rId89"/>
    <p:sldId id="378" r:id="rId90"/>
    <p:sldId id="379" r:id="rId91"/>
    <p:sldId id="380" r:id="rId92"/>
    <p:sldId id="371" r:id="rId93"/>
    <p:sldId id="368" r:id="rId94"/>
    <p:sldId id="345" r:id="rId95"/>
    <p:sldId id="383" r:id="rId96"/>
    <p:sldId id="384" r:id="rId97"/>
    <p:sldId id="385" r:id="rId98"/>
    <p:sldId id="347" r:id="rId99"/>
    <p:sldId id="348" r:id="rId100"/>
    <p:sldId id="349" r:id="rId101"/>
    <p:sldId id="351" r:id="rId102"/>
    <p:sldId id="353" r:id="rId103"/>
    <p:sldId id="355" r:id="rId104"/>
    <p:sldId id="356" r:id="rId105"/>
  </p:sldIdLst>
  <p:sldSz cx="9144000" cy="5143500" type="screen16x9"/>
  <p:notesSz cx="6858000" cy="9947275"/>
  <p:embeddedFontLst>
    <p:embeddedFont>
      <p:font typeface="Calibri" panose="020F0502020204030204" pitchFamily="34" charset="0"/>
      <p:regular r:id="rId107"/>
      <p:bold r:id="rId108"/>
      <p:italic r:id="rId109"/>
      <p:boldItalic r:id="rId110"/>
    </p:embeddedFont>
    <p:embeddedFont>
      <p:font typeface="EB Garamond" pitchFamily="2" charset="0"/>
      <p:regular r:id="rId111"/>
      <p:bold r:id="rId112"/>
      <p:italic r:id="rId113"/>
      <p:boldItalic r:id="rId114"/>
    </p:embeddedFont>
    <p:embeddedFont>
      <p:font typeface="Georgia" panose="02040502050405020303" pitchFamily="18" charset="0"/>
      <p:regular r:id="rId115"/>
      <p:bold r:id="rId116"/>
      <p:italic r:id="rId117"/>
      <p:boldItalic r:id="rId118"/>
    </p:embeddedFont>
    <p:embeddedFont>
      <p:font typeface="Helvetica Neue" panose="02000503000000020004" pitchFamily="2" charset="0"/>
      <p:regular r:id="rId119"/>
      <p:bold r:id="rId120"/>
      <p:italic r:id="rId121"/>
      <p:boldItalic r:id="rId122"/>
    </p:embeddedFont>
    <p:embeddedFont>
      <p:font typeface="Roboto" panose="02000000000000000000" pitchFamily="2" charset="0"/>
      <p:regular r:id="rId123"/>
      <p:bold r:id="rId124"/>
      <p:italic r:id="rId125"/>
      <p:boldItalic r:id="rId1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033">
          <p15:clr>
            <a:srgbClr val="A4A3A4"/>
          </p15:clr>
        </p15:guide>
        <p15:guide id="2" orient="horz" pos="3169">
          <p15:clr>
            <a:srgbClr val="A4A3A4"/>
          </p15:clr>
        </p15:guide>
        <p15:guide id="3" pos="519">
          <p15:clr>
            <a:srgbClr val="A4A3A4"/>
          </p15:clr>
        </p15:guide>
      </p15:sldGuideLst>
    </p:ext>
    <p:ext uri="{2D200454-40CA-4A62-9FC3-DE9A4176ACB9}">
      <p15:notesGuideLst xmlns:p15="http://schemas.microsoft.com/office/powerpoint/2012/main">
        <p15:guide id="1" orient="horz" pos="3133">
          <p15:clr>
            <a:srgbClr val="A4A3A4"/>
          </p15:clr>
        </p15:guide>
        <p15:guide id="2" pos="2160">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29" roundtripDataSignature="AMtx7mho2Wht9g0vkmg2uhVBQWv9kg/aM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95"/>
    <p:restoredTop sz="65457"/>
  </p:normalViewPr>
  <p:slideViewPr>
    <p:cSldViewPr snapToGrid="0">
      <p:cViewPr varScale="1">
        <p:scale>
          <a:sx n="137" d="100"/>
          <a:sy n="137" d="100"/>
        </p:scale>
        <p:origin x="4096" y="176"/>
      </p:cViewPr>
      <p:guideLst>
        <p:guide orient="horz" pos="3033"/>
        <p:guide orient="horz" pos="3169"/>
        <p:guide pos="519"/>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3133"/>
        <p:guide pos="2160"/>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font" Target="fonts/font11.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6.fntdata"/><Relationship Id="rId133"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font" Target="fonts/font1.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font" Target="fonts/font17.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7.fntdata"/><Relationship Id="rId118" Type="http://schemas.openxmlformats.org/officeDocument/2006/relationships/font" Target="fonts/font12.fntdata"/><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font" Target="fonts/font2.fntdata"/><Relationship Id="rId124" Type="http://schemas.openxmlformats.org/officeDocument/2006/relationships/font" Target="fonts/font18.fntdata"/><Relationship Id="rId129" Type="http://customschemas.google.com/relationships/presentationmetadata" Target="meta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8.fntdata"/><Relationship Id="rId119" Type="http://schemas.openxmlformats.org/officeDocument/2006/relationships/font" Target="fonts/font13.fntdata"/><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3.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font" Target="fonts/font14.fntdata"/><Relationship Id="rId125" Type="http://schemas.openxmlformats.org/officeDocument/2006/relationships/font" Target="fonts/font19.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4.fntdata"/><Relationship Id="rId115" Type="http://schemas.openxmlformats.org/officeDocument/2006/relationships/font" Target="fonts/font9.fntdata"/><Relationship Id="rId131"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font" Target="fonts/font15.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5.fntdata"/><Relationship Id="rId132"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gif>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jpeg>
</file>

<file path=ppt/media/image85.png>
</file>

<file path=ppt/media/image86.png>
</file>

<file path=ppt/media/image87.png>
</file>

<file path=ppt/media/image88.png>
</file>

<file path=ppt/media/image89.png>
</file>

<file path=ppt/media/image9.png>
</file>

<file path=ppt/media/image90.png>
</file>

<file path=ppt/media/image9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87971" y="4724956"/>
            <a:ext cx="4908331" cy="4476274"/>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5" name="Google Shape;5;n"/>
          <p:cNvSpPr txBox="1">
            <a:spLocks noGrp="1"/>
          </p:cNvSpPr>
          <p:nvPr>
            <p:ph type="sldNum" idx="12"/>
          </p:nvPr>
        </p:nvSpPr>
        <p:spPr>
          <a:xfrm>
            <a:off x="6022876" y="9449911"/>
            <a:ext cx="835124" cy="497364"/>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3" Type="http://schemas.openxmlformats.org/officeDocument/2006/relationships/hyperlink" Target="https://www.quantiki.org/search/node/probability" TargetMode="External"/><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www.quantiki.org/search/node/probability"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3" Type="http://schemas.openxmlformats.org/officeDocument/2006/relationships/hyperlink" Target="https://www.researchgate.net/publication/profile/Tin-Tomasic?_sg%5B0%5D=lDtnCx2Ih4ry_Dkng8A3Sj3__s4iqoN-bghvBb7vX83yK-S8rjza8dsznMxS-RVw3h20v6I._urABDE3-Mphbo3RyDVCTOJ5pHV0G0BsC6uxx67u295Y8Y29ZzrFsQrNKC-jrzoBcHJXed7jQysGanHqO2b8ew&amp;_sg%5B1%5D=99lcH3lfA1UQIypufdKP06y9zMdBfjDN9aVpq5vkTT-Ot5aSHMM4vFCHnCrSX0boET49mm0.aO1xII3IVww9HWfa-Fg0EwPFcMkl0VtiivGWUkk_ys5VNPWdNMdvbVyaVmWdrYs2K3EIfaTT52erKK22W_mnFA" TargetMode="External"/><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3" Type="http://schemas.openxmlformats.org/officeDocument/2006/relationships/hyperlink" Target="https://www.researchgate.net/publication/profile/Tin-Tomasic?_sg%5B0%5D=lDtnCx2Ih4ry_Dkng8A3Sj3__s4iqoN-bghvBb7vX83yK-S8rjza8dsznMxS-RVw3h20v6I._urABDE3-Mphbo3RyDVCTOJ5pHV0G0BsC6uxx67u295Y8Y29ZzrFsQrNKC-jrzoBcHJXed7jQysGanHqO2b8ew&amp;_sg%5B1%5D=99lcH3lfA1UQIypufdKP06y9zMdBfjDN9aVpq5vkTT-Ot5aSHMM4vFCHnCrSX0boET49mm0.aO1xII3IVww9HWfa-Fg0EwPFcMkl0VtiivGWUkk_ys5VNPWdNMdvbVyaVmWdrYs2K3EIfaTT52erKK22W_mnFA" TargetMode="External"/><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3" Type="http://schemas.openxmlformats.org/officeDocument/2006/relationships/hyperlink" Target="https://www.quantiki.org/search/node/probability" TargetMode="External"/><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txBox="1">
            <a:spLocks noGrp="1"/>
          </p:cNvSpPr>
          <p:nvPr>
            <p:ph type="body" idx="1"/>
          </p:nvPr>
        </p:nvSpPr>
        <p:spPr>
          <a:xfrm>
            <a:off x="987971" y="4724956"/>
            <a:ext cx="4908331" cy="4476274"/>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2000" dirty="0"/>
              <a:t>I Made a modularised …..  For engineers, scientist and other quantum </a:t>
            </a:r>
            <a:r>
              <a:rPr lang="en-IE" sz="2000" dirty="0"/>
              <a:t>enthusiasts</a:t>
            </a:r>
            <a:endParaRPr sz="2000" dirty="0"/>
          </a:p>
          <a:p>
            <a:pPr marL="0" lvl="0" indent="0" algn="l" rtl="0">
              <a:spcBef>
                <a:spcPts val="0"/>
              </a:spcBef>
              <a:spcAft>
                <a:spcPts val="0"/>
              </a:spcAft>
              <a:buNone/>
            </a:pPr>
            <a:endParaRPr sz="2000" dirty="0"/>
          </a:p>
          <a:p>
            <a:pPr marL="0" lvl="0" indent="0" algn="l" rtl="0">
              <a:spcBef>
                <a:spcPts val="0"/>
              </a:spcBef>
              <a:spcAft>
                <a:spcPts val="0"/>
              </a:spcAft>
              <a:buNone/>
            </a:pPr>
            <a:r>
              <a:rPr lang="en-GB" sz="2000" dirty="0"/>
              <a:t>In this presentation will dive further into  the elements of the quantum tool</a:t>
            </a:r>
            <a:endParaRPr sz="2000" dirty="0"/>
          </a:p>
          <a:p>
            <a:pPr marL="0" lvl="0" indent="0" algn="l" rtl="0">
              <a:spcBef>
                <a:spcPts val="0"/>
              </a:spcBef>
              <a:spcAft>
                <a:spcPts val="0"/>
              </a:spcAft>
              <a:buNone/>
            </a:pPr>
            <a:endParaRPr sz="2000" dirty="0"/>
          </a:p>
          <a:p>
            <a:pPr marL="0" lvl="0" indent="0" algn="l" rtl="0">
              <a:spcBef>
                <a:spcPts val="0"/>
              </a:spcBef>
              <a:spcAft>
                <a:spcPts val="0"/>
              </a:spcAft>
              <a:buClr>
                <a:schemeClr val="dk1"/>
              </a:buClr>
              <a:buSzPts val="2000"/>
              <a:buFont typeface="Arial"/>
              <a:buNone/>
            </a:pPr>
            <a:r>
              <a:rPr lang="en-GB" sz="2000" dirty="0"/>
              <a:t>But first we a  quick quantum background as well as the elements of the tool and </a:t>
            </a:r>
            <a:endParaRPr sz="2000" dirty="0"/>
          </a:p>
          <a:p>
            <a:pPr marL="0" lvl="0" indent="0" algn="l" rtl="0">
              <a:spcBef>
                <a:spcPts val="0"/>
              </a:spcBef>
              <a:spcAft>
                <a:spcPts val="0"/>
              </a:spcAft>
              <a:buNone/>
            </a:pPr>
            <a:endParaRPr dirty="0"/>
          </a:p>
        </p:txBody>
      </p:sp>
      <p:sp>
        <p:nvSpPr>
          <p:cNvPr id="62" name="Google Shape;62;p1: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ca6c4a9396_0_96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E" sz="1200" u="none" dirty="0"/>
              <a:t>Taking just the first part, the data encoding part</a:t>
            </a:r>
            <a:endParaRPr lang="en-GB" sz="1200" u="non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dirty="0"/>
          </a:p>
        </p:txBody>
      </p:sp>
      <p:sp>
        <p:nvSpPr>
          <p:cNvPr id="327" name="Google Shape;327;gca6c4a9396_0_96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37350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0"/>
        <p:cNvGrpSpPr/>
        <p:nvPr/>
      </p:nvGrpSpPr>
      <p:grpSpPr>
        <a:xfrm>
          <a:off x="0" y="0"/>
          <a:ext cx="0" cy="0"/>
          <a:chOff x="0" y="0"/>
          <a:chExt cx="0" cy="0"/>
        </a:xfrm>
      </p:grpSpPr>
      <p:sp>
        <p:nvSpPr>
          <p:cNvPr id="1541" name="Google Shape;1541;gca6c4a9396_0_72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400" dirty="0">
                <a:latin typeface="Arial"/>
                <a:ea typeface="Arial"/>
                <a:cs typeface="Arial"/>
                <a:sym typeface="Arial"/>
              </a:rPr>
              <a:t>Even from there : Using reinforcement learning and/ or recommendation systems→ </a:t>
            </a:r>
          </a:p>
          <a:p>
            <a:pPr marL="406400" lvl="0" indent="-228600" algn="l" rtl="0">
              <a:lnSpc>
                <a:spcPct val="115000"/>
              </a:lnSpc>
              <a:spcBef>
                <a:spcPts val="0"/>
              </a:spcBef>
              <a:spcAft>
                <a:spcPts val="0"/>
              </a:spcAft>
              <a:buNone/>
            </a:pPr>
            <a:endParaRPr lang="en-IE" sz="1400" dirty="0">
              <a:latin typeface="Arial"/>
              <a:ea typeface="Arial"/>
              <a:cs typeface="Arial"/>
              <a:sym typeface="Arial"/>
            </a:endParaRPr>
          </a:p>
          <a:p>
            <a:pPr marL="406400" lvl="0" indent="-228600" algn="l" rtl="0">
              <a:lnSpc>
                <a:spcPct val="115000"/>
              </a:lnSpc>
              <a:spcBef>
                <a:spcPts val="0"/>
              </a:spcBef>
              <a:spcAft>
                <a:spcPts val="0"/>
              </a:spcAft>
              <a:buNone/>
            </a:pPr>
            <a:r>
              <a:rPr lang="en-IE" sz="1400" dirty="0">
                <a:latin typeface="Arial"/>
                <a:ea typeface="Arial"/>
                <a:cs typeface="Arial"/>
                <a:sym typeface="Arial"/>
              </a:rPr>
              <a:t>		With </a:t>
            </a:r>
            <a:r>
              <a:rPr lang="en-IE" sz="1400" dirty="0" err="1">
                <a:latin typeface="Arial"/>
                <a:ea typeface="Arial"/>
                <a:cs typeface="Arial"/>
                <a:sym typeface="Arial"/>
              </a:rPr>
              <a:t>grover's</a:t>
            </a:r>
            <a:r>
              <a:rPr lang="en-IE" sz="1400" dirty="0">
                <a:latin typeface="Arial"/>
                <a:ea typeface="Arial"/>
                <a:cs typeface="Arial"/>
                <a:sym typeface="Arial"/>
              </a:rPr>
              <a:t> we can increase our count size when remeasuring </a:t>
            </a:r>
          </a:p>
          <a:p>
            <a:pPr marL="406400" lvl="0" indent="-228600" algn="l" rtl="0">
              <a:lnSpc>
                <a:spcPct val="115000"/>
              </a:lnSpc>
              <a:spcBef>
                <a:spcPts val="0"/>
              </a:spcBef>
              <a:spcAft>
                <a:spcPts val="0"/>
              </a:spcAft>
              <a:buNone/>
            </a:pPr>
            <a:r>
              <a:rPr lang="en-IE" sz="1400" dirty="0">
                <a:latin typeface="Arial"/>
                <a:ea typeface="Arial"/>
                <a:cs typeface="Arial"/>
                <a:sym typeface="Arial"/>
              </a:rPr>
              <a:t>		The inclusion of feature amplification </a:t>
            </a:r>
          </a:p>
          <a:p>
            <a:pPr marL="406400" lvl="0" indent="-228600" algn="l" rtl="0">
              <a:lnSpc>
                <a:spcPct val="115000"/>
              </a:lnSpc>
              <a:spcBef>
                <a:spcPts val="0"/>
              </a:spcBef>
              <a:spcAft>
                <a:spcPts val="0"/>
              </a:spcAft>
              <a:buNone/>
            </a:pPr>
            <a:endParaRPr lang="en-IE"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lang="en-IE" sz="1400" dirty="0">
              <a:latin typeface="Arial"/>
              <a:ea typeface="Arial"/>
              <a:cs typeface="Arial"/>
              <a:sym typeface="Arial"/>
            </a:endParaRPr>
          </a:p>
          <a:p>
            <a:pPr marL="406400" lvl="0" indent="-228600" algn="l" rtl="0">
              <a:lnSpc>
                <a:spcPct val="115000"/>
              </a:lnSpc>
              <a:spcBef>
                <a:spcPts val="0"/>
              </a:spcBef>
              <a:spcAft>
                <a:spcPts val="0"/>
              </a:spcAft>
              <a:buNone/>
            </a:pPr>
            <a:endParaRPr lang="en-IE" sz="1400" dirty="0">
              <a:solidFill>
                <a:srgbClr val="24292E"/>
              </a:solidFill>
              <a:highlight>
                <a:srgbClr val="FFFFFF"/>
              </a:highlight>
              <a:latin typeface="Arial"/>
              <a:ea typeface="Arial"/>
              <a:cs typeface="Arial"/>
              <a:sym typeface="Arial"/>
            </a:endParaRP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400" dirty="0">
                <a:highlight>
                  <a:srgbClr val="FFFFFF"/>
                </a:highlight>
                <a:latin typeface="Arial"/>
                <a:ea typeface="Arial"/>
                <a:cs typeface="Arial"/>
                <a:sym typeface="Arial"/>
              </a:rPr>
              <a:t>The possibility of this implementation is also discussed in the state of the art and introduction section of the dissertation </a:t>
            </a:r>
          </a:p>
          <a:p>
            <a:pPr marL="406400" lvl="0" indent="-228600" algn="l" rtl="0">
              <a:lnSpc>
                <a:spcPct val="115000"/>
              </a:lnSpc>
              <a:spcBef>
                <a:spcPts val="0"/>
              </a:spcBef>
              <a:spcAft>
                <a:spcPts val="0"/>
              </a:spcAft>
              <a:buNone/>
            </a:pPr>
            <a:endParaRPr lang="en-IE" sz="1400" dirty="0">
              <a:highlight>
                <a:srgbClr val="FFFFFF"/>
              </a:highlight>
              <a:latin typeface="Arial"/>
              <a:ea typeface="Arial"/>
              <a:cs typeface="Arial"/>
              <a:sym typeface="Arial"/>
            </a:endParaRP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400" u="sng" dirty="0">
                <a:highlight>
                  <a:srgbClr val="FFFFFF"/>
                </a:highlight>
              </a:rPr>
              <a:t>Grover's algorithm is probabilistic, in the sense that it gives the correct answer with high </a:t>
            </a:r>
            <a:r>
              <a:rPr lang="en-IE" sz="1400" u="sng" dirty="0">
                <a:solidFill>
                  <a:srgbClr val="2897D7"/>
                </a:solidFill>
                <a:highlight>
                  <a:srgbClr val="FFFFFF"/>
                </a:highlight>
                <a:uFill>
                  <a:noFill/>
                </a:uFill>
                <a:hlinkClick r:id="rId3">
                  <a:extLst>
                    <a:ext uri="{A12FA001-AC4F-418D-AE19-62706E023703}">
                      <ahyp:hlinkClr xmlns:ahyp="http://schemas.microsoft.com/office/drawing/2018/hyperlinkcolor" val="tx"/>
                    </a:ext>
                  </a:extLst>
                </a:hlinkClick>
              </a:rPr>
              <a:t>pro</a:t>
            </a:r>
            <a:r>
              <a:rPr lang="en-IE" sz="1400" u="sng" dirty="0">
                <a:highlight>
                  <a:srgbClr val="FFFFFF"/>
                </a:highlight>
              </a:rPr>
              <a:t>b</a:t>
            </a:r>
            <a:r>
              <a:rPr lang="en-IE" sz="1400" u="sng" dirty="0">
                <a:solidFill>
                  <a:srgbClr val="2897D7"/>
                </a:solidFill>
                <a:highlight>
                  <a:srgbClr val="FFFFFF"/>
                </a:highlight>
                <a:uFill>
                  <a:noFill/>
                </a:uFill>
                <a:hlinkClick r:id="rId3">
                  <a:extLst>
                    <a:ext uri="{A12FA001-AC4F-418D-AE19-62706E023703}">
                      <ahyp:hlinkClr xmlns:ahyp="http://schemas.microsoft.com/office/drawing/2018/hyperlinkcolor" val="tx"/>
                    </a:ext>
                  </a:extLst>
                </a:hlinkClick>
              </a:rPr>
              <a:t>ability</a:t>
            </a:r>
            <a:r>
              <a:rPr lang="en-IE" sz="1400" u="sng" dirty="0">
                <a:highlight>
                  <a:srgbClr val="FFFFFF"/>
                </a:highlight>
              </a:rPr>
              <a:t>. The probability of failure can be decreased by repeating the algorithm</a:t>
            </a:r>
            <a:endParaRPr lang="en-IE" sz="1050" u="sng" dirty="0">
              <a:highlight>
                <a:srgbClr val="FFFFFF"/>
              </a:highlight>
              <a:latin typeface="Helvetica Neue"/>
              <a:ea typeface="Helvetica Neue"/>
              <a:cs typeface="Helvetica Neue"/>
              <a:sym typeface="Helvetica Neue"/>
            </a:endParaRPr>
          </a:p>
          <a:p>
            <a:pPr marL="406400" lvl="0" indent="-228600" algn="l" rtl="0">
              <a:lnSpc>
                <a:spcPct val="115000"/>
              </a:lnSpc>
              <a:spcBef>
                <a:spcPts val="0"/>
              </a:spcBef>
              <a:spcAft>
                <a:spcPts val="0"/>
              </a:spcAft>
              <a:buNone/>
            </a:pPr>
            <a:endParaRPr sz="1400" u="sng"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542" name="Google Shape;1542;gca6c4a9396_0_72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ca6c4a9396_0_77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576" name="Google Shape;1576;gca6c4a9396_0_77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ca6c4a9396_0_127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While quantum has moved from the wizard in the sky to something tangible with large future possibilities </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603" name="Google Shape;1603;gca6c4a9396_0_127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2"/>
        <p:cNvGrpSpPr/>
        <p:nvPr/>
      </p:nvGrpSpPr>
      <p:grpSpPr>
        <a:xfrm>
          <a:off x="0" y="0"/>
          <a:ext cx="0" cy="0"/>
          <a:chOff x="0" y="0"/>
          <a:chExt cx="0" cy="0"/>
        </a:xfrm>
      </p:grpSpPr>
      <p:sp>
        <p:nvSpPr>
          <p:cNvPr id="1633" name="Google Shape;1633;gca6c4a9396_0_130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400" dirty="0">
                <a:latin typeface="Arial"/>
                <a:ea typeface="Arial"/>
                <a:cs typeface="Arial"/>
                <a:sym typeface="Arial"/>
              </a:rPr>
              <a:t>And More Consumable </a:t>
            </a: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r>
              <a:rPr lang="en-GB" dirty="0">
                <a:highlight>
                  <a:srgbClr val="E4E8EE"/>
                </a:highlight>
                <a:latin typeface="Arial"/>
                <a:ea typeface="Arial"/>
                <a:cs typeface="Arial"/>
                <a:sym typeface="Arial"/>
              </a:rPr>
              <a:t>Quantum has a long way to go to address noise but it’s here and </a:t>
            </a:r>
            <a:r>
              <a:rPr lang="en-GB" dirty="0" err="1">
                <a:highlight>
                  <a:srgbClr val="E4E8EE"/>
                </a:highlight>
                <a:latin typeface="Arial"/>
                <a:ea typeface="Arial"/>
                <a:cs typeface="Arial"/>
                <a:sym typeface="Arial"/>
              </a:rPr>
              <a:t>i’ts</a:t>
            </a:r>
            <a:r>
              <a:rPr lang="en-GB" dirty="0">
                <a:highlight>
                  <a:srgbClr val="E4E8EE"/>
                </a:highlight>
                <a:latin typeface="Arial"/>
                <a:ea typeface="Arial"/>
                <a:cs typeface="Arial"/>
                <a:sym typeface="Arial"/>
              </a:rPr>
              <a:t> only going up</a:t>
            </a:r>
          </a:p>
          <a:p>
            <a:pPr marL="0" lvl="0" indent="0" algn="l" rtl="0">
              <a:spcBef>
                <a:spcPts val="0"/>
              </a:spcBef>
              <a:spcAft>
                <a:spcPts val="0"/>
              </a:spcAft>
              <a:buNone/>
            </a:pPr>
            <a:r>
              <a:rPr lang="en-GB" dirty="0">
                <a:highlight>
                  <a:srgbClr val="E4E8EE"/>
                </a:highlight>
                <a:latin typeface="Arial"/>
                <a:ea typeface="Arial"/>
                <a:cs typeface="Arial"/>
                <a:sym typeface="Arial"/>
              </a:rPr>
              <a:t>Improve ongoing applied research</a:t>
            </a:r>
            <a:endParaRPr dirty="0">
              <a:highlight>
                <a:srgbClr val="E4E8EE"/>
              </a:highlight>
              <a:latin typeface="Arial"/>
              <a:ea typeface="Arial"/>
              <a:cs typeface="Arial"/>
              <a:sym typeface="Arial"/>
            </a:endParaRPr>
          </a:p>
        </p:txBody>
      </p:sp>
      <p:sp>
        <p:nvSpPr>
          <p:cNvPr id="1634" name="Google Shape;1634;gca6c4a9396_0_130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0"/>
        <p:cNvGrpSpPr/>
        <p:nvPr/>
      </p:nvGrpSpPr>
      <p:grpSpPr>
        <a:xfrm>
          <a:off x="0" y="0"/>
          <a:ext cx="0" cy="0"/>
          <a:chOff x="0" y="0"/>
          <a:chExt cx="0" cy="0"/>
        </a:xfrm>
      </p:grpSpPr>
      <p:sp>
        <p:nvSpPr>
          <p:cNvPr id="1651" name="Google Shape;1651;p7:notes"/>
          <p:cNvSpPr txBox="1">
            <a:spLocks noGrp="1"/>
          </p:cNvSpPr>
          <p:nvPr>
            <p:ph type="body" idx="1"/>
          </p:nvPr>
        </p:nvSpPr>
        <p:spPr>
          <a:xfrm>
            <a:off x="987971" y="4724956"/>
            <a:ext cx="4908331" cy="4476274"/>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t>Any  Questions ??</a:t>
            </a:r>
            <a:endParaRPr sz="1600"/>
          </a:p>
        </p:txBody>
      </p:sp>
      <p:sp>
        <p:nvSpPr>
          <p:cNvPr id="1652" name="Google Shape;1652;p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400" dirty="0">
                <a:latin typeface="Arial"/>
                <a:ea typeface="Arial"/>
                <a:cs typeface="Arial"/>
                <a:sym typeface="Arial"/>
              </a:rPr>
              <a:t>If we actually take a look at it, it does provide code implantations but it</a:t>
            </a:r>
            <a:r>
              <a:rPr lang="en-IE" sz="1400" dirty="0">
                <a:solidFill>
                  <a:schemeClr val="dk1"/>
                </a:solidFill>
                <a:latin typeface="Arial"/>
                <a:ea typeface="Arial"/>
                <a:cs typeface="Arial"/>
                <a:sym typeface="Arial"/>
              </a:rPr>
              <a:t> </a:t>
            </a:r>
            <a:r>
              <a:rPr lang="en-IE" sz="1050" dirty="0">
                <a:solidFill>
                  <a:srgbClr val="24292E"/>
                </a:solidFill>
                <a:highlight>
                  <a:srgbClr val="FFFFFF"/>
                </a:highlight>
                <a:latin typeface="Arial"/>
                <a:ea typeface="Arial"/>
                <a:cs typeface="Arial"/>
                <a:sym typeface="Arial"/>
              </a:rPr>
              <a:t>does not detail quantum data encoding nor does </a:t>
            </a:r>
            <a:r>
              <a:rPr lang="en-IE" sz="1050" dirty="0">
                <a:solidFill>
                  <a:srgbClr val="24292E"/>
                </a:solidFill>
                <a:highlight>
                  <a:srgbClr val="FFFFFF"/>
                </a:highlight>
                <a:latin typeface="Arial"/>
                <a:ea typeface="Arial"/>
                <a:cs typeface="Arial"/>
                <a:sym typeface="Wingdings" pitchFamily="2" charset="2"/>
              </a:rPr>
              <a:t></a:t>
            </a:r>
            <a:r>
              <a:rPr lang="en-IE" sz="1050" dirty="0">
                <a:solidFill>
                  <a:srgbClr val="24292E"/>
                </a:solidFill>
                <a:highlight>
                  <a:srgbClr val="FFFFFF"/>
                </a:highlight>
                <a:latin typeface="Arial"/>
                <a:ea typeface="Arial"/>
                <a:cs typeface="Arial"/>
                <a:sym typeface="Arial"/>
              </a:rPr>
              <a:t> it alludes to data encoding </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8422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Here in particular it alludes to needing feature maps, [which we will soon discuss about ]</a:t>
            </a:r>
            <a:r>
              <a:rPr lang="en-IE" sz="1050" dirty="0">
                <a:solidFill>
                  <a:srgbClr val="24292E"/>
                </a:solidFill>
                <a:highlight>
                  <a:srgbClr val="FFFFFF"/>
                </a:highlight>
                <a:latin typeface="Arial"/>
                <a:ea typeface="Arial"/>
                <a:cs typeface="Arial"/>
                <a:sym typeface="Wingdings" pitchFamily="2" charset="2"/>
              </a:rPr>
              <a:t> it specifies that it requires a feature map and the provides the circuit but no detail about feature maps for encoding the data or the code to implement it</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93643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ca6c4a9396_0_96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E" sz="1200" u="none" dirty="0"/>
              <a:t>For the quantum algorithm, and executing on a quantum machine </a:t>
            </a:r>
            <a:endParaRPr lang="en-GB" sz="1200" u="non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dirty="0"/>
          </a:p>
        </p:txBody>
      </p:sp>
      <p:sp>
        <p:nvSpPr>
          <p:cNvPr id="327" name="Google Shape;327;gca6c4a9396_0_96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567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IE" sz="1400" dirty="0">
                <a:latin typeface="Arial"/>
                <a:ea typeface="Arial"/>
                <a:cs typeface="Arial"/>
                <a:sym typeface="Arial"/>
              </a:rPr>
              <a:t>For their SVM approach they do actually call the quantum </a:t>
            </a:r>
            <a:r>
              <a:rPr lang="en-IE" sz="1400" u="sng" dirty="0">
                <a:latin typeface="Arial"/>
                <a:ea typeface="Arial"/>
                <a:cs typeface="Arial"/>
                <a:sym typeface="Arial"/>
              </a:rPr>
              <a:t>simulator </a:t>
            </a:r>
            <a:r>
              <a:rPr lang="en-IE" sz="1400" dirty="0">
                <a:latin typeface="Arial"/>
                <a:ea typeface="Arial"/>
                <a:cs typeface="Arial"/>
                <a:sym typeface="Arial"/>
              </a:rPr>
              <a:t>backend, note about feature maps and specify the number of shots: but they do not detail the execution nor the expected results </a:t>
            </a:r>
          </a:p>
          <a:p>
            <a:pPr marL="406400" lvl="0" indent="-228600" algn="l" rtl="0">
              <a:lnSpc>
                <a:spcPct val="115000"/>
              </a:lnSpc>
              <a:spcBef>
                <a:spcPts val="0"/>
              </a:spcBef>
              <a:spcAft>
                <a:spcPts val="0"/>
              </a:spcAft>
              <a:buNone/>
            </a:pPr>
            <a:endParaRPr sz="1400" dirty="0">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0726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ca6c4a9396_0_96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E" sz="1200" u="none" dirty="0"/>
              <a:t>This presentation and this work will provide a modular approach to implement all there sections, including the quantum machine execution</a:t>
            </a:r>
          </a:p>
          <a:p>
            <a:pPr marL="0" lvl="0" indent="0" algn="l" rtl="0">
              <a:spcBef>
                <a:spcPts val="0"/>
              </a:spcBef>
              <a:spcAft>
                <a:spcPts val="0"/>
              </a:spcAft>
              <a:buNone/>
            </a:pPr>
            <a:r>
              <a:rPr lang="en-IE" sz="1200" u="none" dirty="0"/>
              <a:t>Which we will see more of as we go.</a:t>
            </a:r>
            <a:endParaRPr lang="en-GB" sz="1200" u="non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dirty="0"/>
          </a:p>
        </p:txBody>
      </p:sp>
      <p:sp>
        <p:nvSpPr>
          <p:cNvPr id="327" name="Google Shape;327;gca6c4a9396_0_96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23002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ca26c39f1d_0_9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17500" algn="l" rtl="0">
              <a:spcBef>
                <a:spcPts val="0"/>
              </a:spcBef>
              <a:spcAft>
                <a:spcPts val="0"/>
              </a:spcAft>
              <a:buClr>
                <a:srgbClr val="0070BB"/>
              </a:buClr>
              <a:buSzPts val="1800"/>
              <a:buChar char="–"/>
            </a:pPr>
            <a:r>
              <a:rPr lang="en-GB" sz="1600" dirty="0"/>
              <a:t>Before we do dive into the 3 sections, we need to </a:t>
            </a:r>
          </a:p>
          <a:p>
            <a:pPr marL="317500" lvl="1" indent="-317500" algn="l" rtl="0">
              <a:spcBef>
                <a:spcPts val="0"/>
              </a:spcBef>
              <a:spcAft>
                <a:spcPts val="0"/>
              </a:spcAft>
              <a:buClr>
                <a:srgbClr val="0070BB"/>
              </a:buClr>
              <a:buSzPts val="1800"/>
              <a:buChar char="–"/>
            </a:pPr>
            <a:r>
              <a:rPr lang="en-GB" sz="2000" dirty="0"/>
              <a:t>We will need to be familiar with quantum gates and operations as they will be the main components of our quantum circuits </a:t>
            </a:r>
          </a:p>
          <a:p>
            <a:pPr marL="317500" lvl="1" indent="-304800" algn="l" rtl="0">
              <a:spcBef>
                <a:spcPts val="1134"/>
              </a:spcBef>
              <a:spcAft>
                <a:spcPts val="0"/>
              </a:spcAft>
              <a:buClr>
                <a:srgbClr val="0070BB"/>
              </a:buClr>
              <a:buSzPts val="1800"/>
              <a:buChar char="–"/>
            </a:pPr>
            <a:r>
              <a:rPr lang="en-GB" sz="2000" b="1" u="sng" dirty="0"/>
              <a:t> we need to understand some quantum background  and definitions</a:t>
            </a:r>
            <a:endParaRPr b="1" u="sng" dirty="0"/>
          </a:p>
        </p:txBody>
      </p:sp>
      <p:sp>
        <p:nvSpPr>
          <p:cNvPr id="182" name="Google Shape;182;gca26c39f1d_0_9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ca6c4a9396_0_89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04800" algn="l" rtl="0">
              <a:spcBef>
                <a:spcPts val="1134"/>
              </a:spcBef>
              <a:spcAft>
                <a:spcPts val="0"/>
              </a:spcAft>
              <a:buClr>
                <a:srgbClr val="0070BB"/>
              </a:buClr>
              <a:buSzPts val="1800"/>
              <a:buChar char="–"/>
            </a:pPr>
            <a:r>
              <a:rPr lang="en-GB" sz="2000" dirty="0"/>
              <a:t>Like in classical computer a bit is the smallest unit </a:t>
            </a:r>
            <a:endParaRPr sz="2000" dirty="0"/>
          </a:p>
          <a:p>
            <a:pPr marL="317500" lvl="1" indent="-317500" algn="l" rtl="0">
              <a:spcBef>
                <a:spcPts val="1134"/>
              </a:spcBef>
              <a:spcAft>
                <a:spcPts val="0"/>
              </a:spcAft>
              <a:buClr>
                <a:srgbClr val="0070BB"/>
              </a:buClr>
              <a:buSzPts val="2000"/>
              <a:buChar char="–"/>
            </a:pPr>
            <a:r>
              <a:rPr lang="en-GB" sz="2000" dirty="0"/>
              <a:t>Similarly in quantum we have qubits</a:t>
            </a:r>
            <a:endParaRPr sz="2000" dirty="0"/>
          </a:p>
          <a:p>
            <a:pPr marL="317500" lvl="1" indent="-317500" algn="l" rtl="0">
              <a:spcBef>
                <a:spcPts val="1134"/>
              </a:spcBef>
              <a:spcAft>
                <a:spcPts val="0"/>
              </a:spcAft>
              <a:buClr>
                <a:srgbClr val="0070BB"/>
              </a:buClr>
              <a:buSzPts val="2000"/>
              <a:buChar char="–"/>
            </a:pPr>
            <a:r>
              <a:rPr lang="en-GB" sz="2000" dirty="0"/>
              <a:t>They can be expressed in vector forms </a:t>
            </a:r>
          </a:p>
          <a:p>
            <a:pPr marL="317500" lvl="1" indent="-317500" algn="l" rtl="0">
              <a:spcBef>
                <a:spcPts val="1134"/>
              </a:spcBef>
              <a:spcAft>
                <a:spcPts val="0"/>
              </a:spcAft>
              <a:buClr>
                <a:srgbClr val="0070BB"/>
              </a:buClr>
              <a:buSzPts val="2000"/>
              <a:buChar char="–"/>
            </a:pPr>
            <a:endParaRPr lang="en-GB" sz="2000" dirty="0"/>
          </a:p>
          <a:p>
            <a:pPr marL="317500" lvl="1" indent="-317500" algn="l" rtl="0">
              <a:spcBef>
                <a:spcPts val="1134"/>
              </a:spcBef>
              <a:spcAft>
                <a:spcPts val="0"/>
              </a:spcAft>
              <a:buClr>
                <a:srgbClr val="0070BB"/>
              </a:buClr>
              <a:buSzPts val="2000"/>
              <a:buChar char="–"/>
            </a:pPr>
            <a:endParaRPr lang="en-GB" sz="2000" dirty="0"/>
          </a:p>
          <a:p>
            <a:pPr marL="317500" lvl="1" indent="-317500" algn="l" rtl="0">
              <a:spcBef>
                <a:spcPts val="1134"/>
              </a:spcBef>
              <a:spcAft>
                <a:spcPts val="0"/>
              </a:spcAft>
              <a:buClr>
                <a:srgbClr val="0070BB"/>
              </a:buClr>
              <a:buSzPts val="2000"/>
              <a:buChar char="–"/>
            </a:pPr>
            <a:r>
              <a:rPr lang="en-GB" sz="2000" b="1" dirty="0"/>
              <a:t>To note the 0&gt; is called </a:t>
            </a:r>
            <a:r>
              <a:rPr lang="en-GB" sz="2000" b="1" dirty="0" err="1"/>
              <a:t>Birak</a:t>
            </a:r>
            <a:r>
              <a:rPr lang="en-GB" sz="2000" b="1" dirty="0"/>
              <a:t> notation and that is how we repent the quantum state or the vectors here, mathematically </a:t>
            </a:r>
          </a:p>
        </p:txBody>
      </p:sp>
      <p:sp>
        <p:nvSpPr>
          <p:cNvPr id="198" name="Google Shape;198;gca6c4a9396_0_89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ca6c4a9396_0_90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17500" algn="l" rtl="0">
              <a:spcBef>
                <a:spcPts val="1134"/>
              </a:spcBef>
              <a:spcAft>
                <a:spcPts val="0"/>
              </a:spcAft>
              <a:buClr>
                <a:srgbClr val="000000"/>
              </a:buClr>
              <a:buSzPts val="2000"/>
              <a:buChar char="–"/>
            </a:pPr>
            <a:r>
              <a:rPr lang="en-GB" sz="1600" dirty="0">
                <a:solidFill>
                  <a:srgbClr val="000000"/>
                </a:solidFill>
                <a:latin typeface="Times New Roman"/>
                <a:ea typeface="Times New Roman"/>
                <a:cs typeface="Times New Roman"/>
                <a:sym typeface="Times New Roman"/>
              </a:rPr>
              <a:t>Think Schrödinger’s cat, which can be dead or alive with some probability. </a:t>
            </a:r>
          </a:p>
          <a:p>
            <a:pPr marL="317500" lvl="1" indent="-317500" algn="l" rtl="0">
              <a:spcBef>
                <a:spcPts val="1134"/>
              </a:spcBef>
              <a:spcAft>
                <a:spcPts val="0"/>
              </a:spcAft>
              <a:buClr>
                <a:srgbClr val="000000"/>
              </a:buClr>
              <a:buSzPts val="2000"/>
              <a:buChar char="–"/>
            </a:pPr>
            <a:endParaRPr lang="en-GB" sz="1600" dirty="0">
              <a:solidFill>
                <a:srgbClr val="000000"/>
              </a:solidFill>
              <a:latin typeface="Times New Roman"/>
              <a:ea typeface="Times New Roman"/>
              <a:cs typeface="Times New Roman"/>
              <a:sym typeface="Times New Roman"/>
            </a:endParaRPr>
          </a:p>
          <a:p>
            <a:pPr marL="317500" lvl="1" indent="-317500" algn="l" rtl="0">
              <a:spcBef>
                <a:spcPts val="1134"/>
              </a:spcBef>
              <a:spcAft>
                <a:spcPts val="0"/>
              </a:spcAft>
              <a:buClr>
                <a:srgbClr val="000000"/>
              </a:buClr>
              <a:buSzPts val="2000"/>
              <a:buChar char="–"/>
            </a:pPr>
            <a:r>
              <a:rPr lang="en-GB" sz="1600" dirty="0" err="1">
                <a:solidFill>
                  <a:srgbClr val="000000"/>
                </a:solidFill>
                <a:latin typeface="Times New Roman"/>
                <a:ea typeface="Times New Roman"/>
                <a:cs typeface="Times New Roman"/>
                <a:sym typeface="Times New Roman"/>
              </a:rPr>
              <a:t>Englanglemnt</a:t>
            </a:r>
            <a:r>
              <a:rPr lang="en-GB" sz="1600" dirty="0">
                <a:solidFill>
                  <a:srgbClr val="000000"/>
                </a:solidFill>
                <a:latin typeface="Times New Roman"/>
                <a:ea typeface="Times New Roman"/>
                <a:cs typeface="Times New Roman"/>
                <a:sym typeface="Times New Roman"/>
              </a:rPr>
              <a:t>: In this entangled quantum system if we measure the first qubit and it turns out</a:t>
            </a: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dirty="0">
                <a:solidFill>
                  <a:srgbClr val="000000"/>
                </a:solidFill>
                <a:latin typeface="Times New Roman"/>
                <a:ea typeface="Times New Roman"/>
                <a:cs typeface="Times New Roman"/>
                <a:sym typeface="Times New Roman"/>
              </a:rPr>
              <a:t>to be in state |0i, the second qubit would automatically collapse to state |0i</a:t>
            </a: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dirty="0">
                <a:solidFill>
                  <a:srgbClr val="000000"/>
                </a:solidFill>
                <a:latin typeface="Times New Roman"/>
                <a:ea typeface="Times New Roman"/>
                <a:cs typeface="Times New Roman"/>
                <a:sym typeface="Times New Roman"/>
              </a:rPr>
              <a:t>as well, similarly if the first qubit is measured to be in state |1i, the second</a:t>
            </a: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dirty="0">
                <a:solidFill>
                  <a:srgbClr val="000000"/>
                </a:solidFill>
                <a:latin typeface="Times New Roman"/>
                <a:ea typeface="Times New Roman"/>
                <a:cs typeface="Times New Roman"/>
                <a:sym typeface="Times New Roman"/>
              </a:rPr>
              <a:t>qubit would immediately collapse to |1i as well.</a:t>
            </a: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dirty="0">
              <a:solidFill>
                <a:srgbClr val="000000"/>
              </a:solidFill>
              <a:latin typeface="Times New Roman"/>
              <a:ea typeface="Times New Roman"/>
              <a:cs typeface="Times New Roman"/>
              <a:sym typeface="Times New Roman"/>
            </a:endParaRPr>
          </a:p>
        </p:txBody>
      </p:sp>
      <p:sp>
        <p:nvSpPr>
          <p:cNvPr id="230" name="Google Shape;230;gca6c4a9396_0_90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ca6c4a9396_0_92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17500" algn="l" rtl="0">
              <a:spcBef>
                <a:spcPts val="1134"/>
              </a:spcBef>
              <a:spcAft>
                <a:spcPts val="0"/>
              </a:spcAft>
              <a:buClr>
                <a:srgbClr val="000000"/>
              </a:buClr>
              <a:buSzPts val="2000"/>
              <a:buChar char="–"/>
            </a:pPr>
            <a:r>
              <a:rPr lang="en-GB" sz="1600" dirty="0">
                <a:solidFill>
                  <a:srgbClr val="000000"/>
                </a:solidFill>
                <a:latin typeface="Times New Roman"/>
                <a:ea typeface="Times New Roman"/>
                <a:cs typeface="Times New Roman"/>
                <a:sym typeface="Times New Roman"/>
              </a:rPr>
              <a:t>Think Schrödinger’s cat, Opening the box is “measuring” the state of the cat.</a:t>
            </a: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dirty="0">
              <a:solidFill>
                <a:srgbClr val="000000"/>
              </a:solidFill>
              <a:latin typeface="Times New Roman"/>
              <a:ea typeface="Times New Roman"/>
              <a:cs typeface="Times New Roman"/>
              <a:sym typeface="Times New Roman"/>
            </a:endParaRPr>
          </a:p>
          <a:p>
            <a:pPr marL="317500" lvl="1" indent="-292100" algn="l" rtl="0">
              <a:spcBef>
                <a:spcPts val="1134"/>
              </a:spcBef>
              <a:spcAft>
                <a:spcPts val="0"/>
              </a:spcAft>
              <a:buClr>
                <a:srgbClr val="000000"/>
              </a:buClr>
              <a:buSzPts val="1600"/>
              <a:buFont typeface="Times New Roman"/>
              <a:buChar char="–"/>
            </a:pPr>
            <a:r>
              <a:rPr lang="en-GB" sz="1600" dirty="0" err="1">
                <a:solidFill>
                  <a:srgbClr val="000000"/>
                </a:solidFill>
                <a:latin typeface="Times New Roman"/>
                <a:ea typeface="Times New Roman"/>
                <a:cs typeface="Times New Roman"/>
                <a:sym typeface="Times New Roman"/>
              </a:rPr>
              <a:t>Englanglemnt</a:t>
            </a:r>
            <a:r>
              <a:rPr lang="en-GB" sz="1600" dirty="0">
                <a:solidFill>
                  <a:srgbClr val="000000"/>
                </a:solidFill>
                <a:latin typeface="Times New Roman"/>
                <a:ea typeface="Times New Roman"/>
                <a:cs typeface="Times New Roman"/>
                <a:sym typeface="Times New Roman"/>
              </a:rPr>
              <a:t>: if we measure the first qubit and it turns out</a:t>
            </a: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dirty="0">
                <a:solidFill>
                  <a:srgbClr val="000000"/>
                </a:solidFill>
                <a:latin typeface="Times New Roman"/>
                <a:ea typeface="Times New Roman"/>
                <a:cs typeface="Times New Roman"/>
                <a:sym typeface="Times New Roman"/>
              </a:rPr>
              <a:t>to be in state |0i, the second qubit would automatically collapse to state |0i</a:t>
            </a: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dirty="0">
                <a:solidFill>
                  <a:srgbClr val="000000"/>
                </a:solidFill>
                <a:latin typeface="Times New Roman"/>
                <a:ea typeface="Times New Roman"/>
                <a:cs typeface="Times New Roman"/>
                <a:sym typeface="Times New Roman"/>
              </a:rPr>
              <a:t>as well, similarly if the first qubit is measured to be in state |1i, the second</a:t>
            </a: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r>
              <a:rPr lang="en-GB" sz="1600" dirty="0">
                <a:solidFill>
                  <a:srgbClr val="000000"/>
                </a:solidFill>
                <a:latin typeface="Times New Roman"/>
                <a:ea typeface="Times New Roman"/>
                <a:cs typeface="Times New Roman"/>
                <a:sym typeface="Times New Roman"/>
              </a:rPr>
              <a:t>qubit would immediately collapse to |1i as well.</a:t>
            </a: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dirty="0">
              <a:solidFill>
                <a:srgbClr val="000000"/>
              </a:solidFill>
              <a:latin typeface="Times New Roman"/>
              <a:ea typeface="Times New Roman"/>
              <a:cs typeface="Times New Roman"/>
              <a:sym typeface="Times New Roman"/>
            </a:endParaRPr>
          </a:p>
          <a:p>
            <a:pPr marL="0" lvl="0" indent="457200" algn="l" rtl="0">
              <a:spcBef>
                <a:spcPts val="1134"/>
              </a:spcBef>
              <a:spcAft>
                <a:spcPts val="0"/>
              </a:spcAft>
              <a:buNone/>
            </a:pPr>
            <a:r>
              <a:rPr lang="en-GB" sz="1600" dirty="0">
                <a:latin typeface="Times New Roman"/>
                <a:ea typeface="Times New Roman"/>
                <a:cs typeface="Times New Roman"/>
                <a:sym typeface="Times New Roman"/>
              </a:rPr>
              <a:t>Opening the box is “measuring” the state of the cat.</a:t>
            </a:r>
            <a:endParaRPr sz="1600" dirty="0">
              <a:latin typeface="Times New Roman"/>
              <a:ea typeface="Times New Roman"/>
              <a:cs typeface="Times New Roman"/>
              <a:sym typeface="Times New Roman"/>
            </a:endParaRPr>
          </a:p>
          <a:p>
            <a:pPr marL="317500" lvl="0" indent="0" algn="l" rtl="0">
              <a:spcBef>
                <a:spcPts val="1134"/>
              </a:spcBef>
              <a:spcAft>
                <a:spcPts val="0"/>
              </a:spcAft>
              <a:buNone/>
            </a:pP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dirty="0">
              <a:solidFill>
                <a:srgbClr val="000000"/>
              </a:solidFill>
              <a:latin typeface="Times New Roman"/>
              <a:ea typeface="Times New Roman"/>
              <a:cs typeface="Times New Roman"/>
              <a:sym typeface="Times New Roman"/>
            </a:endParaRPr>
          </a:p>
          <a:p>
            <a:pPr marL="317500" lvl="0" indent="0" algn="l" rtl="0">
              <a:spcBef>
                <a:spcPts val="1134"/>
              </a:spcBef>
              <a:spcAft>
                <a:spcPts val="0"/>
              </a:spcAft>
              <a:buNone/>
            </a:pPr>
            <a:endParaRPr sz="1600" dirty="0">
              <a:solidFill>
                <a:srgbClr val="000000"/>
              </a:solidFill>
              <a:latin typeface="Times New Roman"/>
              <a:ea typeface="Times New Roman"/>
              <a:cs typeface="Times New Roman"/>
              <a:sym typeface="Times New Roman"/>
            </a:endParaRPr>
          </a:p>
        </p:txBody>
      </p:sp>
      <p:sp>
        <p:nvSpPr>
          <p:cNvPr id="246" name="Google Shape;246;gca6c4a9396_0_92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ca26c39f1d_0_1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1134"/>
              </a:spcBef>
              <a:spcAft>
                <a:spcPts val="0"/>
              </a:spcAft>
              <a:buNone/>
            </a:pPr>
            <a:endParaRPr sz="2000"/>
          </a:p>
        </p:txBody>
      </p:sp>
      <p:sp>
        <p:nvSpPr>
          <p:cNvPr id="68" name="Google Shape;68;gca26c39f1d_0_15: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ca6c4a9396_0_45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17500" algn="l" rtl="0">
              <a:spcBef>
                <a:spcPts val="1134"/>
              </a:spcBef>
              <a:spcAft>
                <a:spcPts val="0"/>
              </a:spcAft>
              <a:buClr>
                <a:srgbClr val="0070BB"/>
              </a:buClr>
              <a:buSzPts val="1800"/>
              <a:buChar char="–"/>
            </a:pPr>
            <a:r>
              <a:rPr lang="en-GB" sz="2000" dirty="0"/>
              <a:t>Hadamard gate: </a:t>
            </a:r>
            <a:r>
              <a:rPr lang="en-GB" sz="1700" dirty="0"/>
              <a:t>One of the most frequently used quantum gate </a:t>
            </a:r>
            <a:endParaRPr sz="1700" dirty="0"/>
          </a:p>
          <a:p>
            <a:pPr marL="317500" lvl="1" indent="-298450" algn="l" rtl="0">
              <a:spcBef>
                <a:spcPts val="1134"/>
              </a:spcBef>
              <a:spcAft>
                <a:spcPts val="0"/>
              </a:spcAft>
              <a:buClr>
                <a:srgbClr val="0070BB"/>
              </a:buClr>
              <a:buSzPts val="1500"/>
              <a:buChar char="–"/>
            </a:pPr>
            <a:r>
              <a:rPr lang="en-GB" sz="1700" dirty="0"/>
              <a:t>gate. It puts a qubit in equal superposition of |0&gt; and |1&gt;. → turns a classical bit into a quantum bit </a:t>
            </a:r>
            <a:endParaRPr sz="1700" dirty="0"/>
          </a:p>
          <a:p>
            <a:pPr marL="317500" lvl="1" indent="-317500" algn="l" rtl="0">
              <a:spcBef>
                <a:spcPts val="1134"/>
              </a:spcBef>
              <a:spcAft>
                <a:spcPts val="0"/>
              </a:spcAft>
              <a:buClr>
                <a:srgbClr val="0070BB"/>
              </a:buClr>
              <a:buSzPts val="1800"/>
              <a:buChar char="–"/>
            </a:pPr>
            <a:r>
              <a:rPr lang="en-GB" sz="2000" dirty="0"/>
              <a:t>Toffoli: </a:t>
            </a:r>
            <a:r>
              <a:rPr lang="en-GB" sz="1400" dirty="0"/>
              <a:t>Toffoli or double controlled NOT gate is a 3 qubit gate, in which</a:t>
            </a:r>
            <a:endParaRPr sz="1400" dirty="0"/>
          </a:p>
          <a:p>
            <a:pPr marL="317500" lvl="0" indent="0" algn="l" rtl="0">
              <a:spcBef>
                <a:spcPts val="1134"/>
              </a:spcBef>
              <a:spcAft>
                <a:spcPts val="0"/>
              </a:spcAft>
              <a:buNone/>
            </a:pPr>
            <a:r>
              <a:rPr lang="en-GB" sz="1400" dirty="0"/>
              <a:t>two qubits act as control and the third qubit act as target. If both of the control</a:t>
            </a:r>
            <a:endParaRPr sz="1400" dirty="0"/>
          </a:p>
          <a:p>
            <a:pPr marL="317500" lvl="0" indent="0" algn="l" rtl="0">
              <a:spcBef>
                <a:spcPts val="1134"/>
              </a:spcBef>
              <a:spcAft>
                <a:spcPts val="0"/>
              </a:spcAft>
              <a:buNone/>
            </a:pPr>
            <a:r>
              <a:rPr lang="en-GB" sz="1400" dirty="0"/>
              <a:t>qubits are in state |1i then the target qubit is flipped and the control qubits</a:t>
            </a:r>
            <a:endParaRPr sz="1400" dirty="0"/>
          </a:p>
          <a:p>
            <a:pPr marL="317500" lvl="0" indent="0" algn="l" rtl="0">
              <a:spcBef>
                <a:spcPts val="1134"/>
              </a:spcBef>
              <a:spcAft>
                <a:spcPts val="0"/>
              </a:spcAft>
              <a:buNone/>
            </a:pPr>
            <a:r>
              <a:rPr lang="en-GB" sz="1400" dirty="0"/>
              <a:t>remain unchanged.</a:t>
            </a:r>
            <a:endParaRPr sz="1400" dirty="0"/>
          </a:p>
          <a:p>
            <a:pPr marL="317500" lvl="1" indent="-317500" algn="l" rtl="0">
              <a:spcBef>
                <a:spcPts val="1134"/>
              </a:spcBef>
              <a:spcAft>
                <a:spcPts val="0"/>
              </a:spcAft>
              <a:buClr>
                <a:srgbClr val="0070BB"/>
              </a:buClr>
              <a:buSzPts val="1800"/>
              <a:buChar char="–"/>
            </a:pPr>
            <a:r>
              <a:rPr lang="en-GB" sz="2000" dirty="0"/>
              <a:t>Controlled NOT: </a:t>
            </a:r>
            <a:r>
              <a:rPr lang="en-GB" sz="1400" dirty="0"/>
              <a:t>A controlled NOT gate is 2 qubit gate, where one qubit</a:t>
            </a:r>
            <a:endParaRPr sz="1400" dirty="0"/>
          </a:p>
          <a:p>
            <a:pPr marL="317500" lvl="0" indent="0" algn="l" rtl="0">
              <a:spcBef>
                <a:spcPts val="1134"/>
              </a:spcBef>
              <a:spcAft>
                <a:spcPts val="0"/>
              </a:spcAft>
              <a:buNone/>
            </a:pPr>
            <a:r>
              <a:rPr lang="en-GB" sz="1400" dirty="0"/>
              <a:t>acts as control and the other acts as target qubit. If the control qubit is in state</a:t>
            </a:r>
            <a:endParaRPr sz="1400" dirty="0"/>
          </a:p>
          <a:p>
            <a:pPr marL="317500" lvl="0" indent="0" algn="l" rtl="0">
              <a:spcBef>
                <a:spcPts val="1134"/>
              </a:spcBef>
              <a:spcAft>
                <a:spcPts val="0"/>
              </a:spcAft>
              <a:buNone/>
            </a:pPr>
            <a:r>
              <a:rPr lang="en-GB" sz="1400" dirty="0"/>
              <a:t>|1&gt; the target qubit is flipped and the control qubit remains unchanged.</a:t>
            </a:r>
            <a:endParaRPr sz="1400" dirty="0"/>
          </a:p>
          <a:p>
            <a:pPr marL="317500" lvl="1" indent="-279400" algn="l" rtl="0">
              <a:spcBef>
                <a:spcPts val="1134"/>
              </a:spcBef>
              <a:spcAft>
                <a:spcPts val="0"/>
              </a:spcAft>
              <a:buClr>
                <a:srgbClr val="0070BB"/>
              </a:buClr>
              <a:buSzPts val="1200"/>
              <a:buChar char="–"/>
            </a:pPr>
            <a:r>
              <a:rPr lang="en-GB" sz="1400" dirty="0"/>
              <a:t> </a:t>
            </a:r>
            <a:endParaRPr sz="1400" dirty="0"/>
          </a:p>
          <a:p>
            <a:pPr marL="317500" lvl="1" indent="-317500" algn="l" rtl="0">
              <a:spcBef>
                <a:spcPts val="1134"/>
              </a:spcBef>
              <a:spcAft>
                <a:spcPts val="0"/>
              </a:spcAft>
              <a:buClr>
                <a:srgbClr val="0070BB"/>
              </a:buClr>
              <a:buSzPts val="1800"/>
              <a:buChar char="–"/>
            </a:pPr>
            <a:r>
              <a:rPr lang="en-GB" sz="2000" dirty="0"/>
              <a:t>Rotation Y: Ry gate rotates the qubit along the y axis to the specified angle </a:t>
            </a:r>
            <a:r>
              <a:rPr lang="en-GB" sz="2000" dirty="0" err="1"/>
              <a:t>θ</a:t>
            </a:r>
            <a:r>
              <a:rPr lang="en-GB" sz="2000" dirty="0"/>
              <a:t>,</a:t>
            </a:r>
            <a:endParaRPr sz="2000" dirty="0"/>
          </a:p>
          <a:p>
            <a:pPr marL="317500" lvl="1" indent="-317500" algn="l" rtl="0">
              <a:spcBef>
                <a:spcPts val="1134"/>
              </a:spcBef>
              <a:spcAft>
                <a:spcPts val="0"/>
              </a:spcAft>
              <a:buClr>
                <a:srgbClr val="0070BB"/>
              </a:buClr>
              <a:buSzPts val="1800"/>
              <a:buChar char="–"/>
            </a:pPr>
            <a:r>
              <a:rPr lang="en-GB" sz="2000" dirty="0"/>
              <a:t>NOT: A quantum NOT gate flips the probabilities of state |0&gt; and |1&gt;</a:t>
            </a:r>
            <a:endParaRPr sz="2000" dirty="0"/>
          </a:p>
          <a:p>
            <a:pPr marL="317500" lvl="1" indent="-317500" algn="l" rtl="0">
              <a:spcBef>
                <a:spcPts val="1134"/>
              </a:spcBef>
              <a:spcAft>
                <a:spcPts val="0"/>
              </a:spcAft>
              <a:buClr>
                <a:srgbClr val="0070BB"/>
              </a:buClr>
              <a:buSzPts val="1800"/>
              <a:buChar char="–"/>
            </a:pPr>
            <a:r>
              <a:rPr lang="en-GB" sz="2000" dirty="0"/>
              <a:t>			</a:t>
            </a:r>
            <a:endParaRPr sz="2000" dirty="0"/>
          </a:p>
          <a:p>
            <a:pPr marL="0" lvl="0" indent="0" algn="l" rtl="0">
              <a:spcBef>
                <a:spcPts val="1134"/>
              </a:spcBef>
              <a:spcAft>
                <a:spcPts val="0"/>
              </a:spcAft>
              <a:buNone/>
            </a:pPr>
            <a:endParaRPr sz="2000" dirty="0"/>
          </a:p>
        </p:txBody>
      </p:sp>
      <p:sp>
        <p:nvSpPr>
          <p:cNvPr id="262" name="Google Shape;262;gca6c4a9396_0_45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ca6c4a9396_0_45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17500" algn="l" rtl="0">
              <a:spcBef>
                <a:spcPts val="1134"/>
              </a:spcBef>
              <a:spcAft>
                <a:spcPts val="0"/>
              </a:spcAft>
              <a:buClr>
                <a:srgbClr val="0070BB"/>
              </a:buClr>
              <a:buSzPts val="1800"/>
              <a:buChar char="–"/>
            </a:pPr>
            <a:r>
              <a:rPr lang="en-GB" sz="2000" dirty="0"/>
              <a:t>SWAP gates: is a two- qubit operation that swaps the state o the qubits involved </a:t>
            </a:r>
          </a:p>
          <a:p>
            <a:pPr marL="1231900" lvl="3" indent="-317500" algn="l" rtl="0">
              <a:spcBef>
                <a:spcPts val="1134"/>
              </a:spcBef>
              <a:spcAft>
                <a:spcPts val="0"/>
              </a:spcAft>
              <a:buClr>
                <a:srgbClr val="0070BB"/>
              </a:buClr>
              <a:buSzPts val="1800"/>
              <a:buChar char="–"/>
            </a:pPr>
            <a:r>
              <a:rPr lang="en-GB" sz="2000" dirty="0"/>
              <a:t>It allows us to move information around in a quantum circuit without effecting the qubits data			</a:t>
            </a:r>
            <a:endParaRPr sz="2000" dirty="0"/>
          </a:p>
          <a:p>
            <a:pPr marL="0" lvl="0" indent="0" algn="l" rtl="0">
              <a:spcBef>
                <a:spcPts val="1134"/>
              </a:spcBef>
              <a:spcAft>
                <a:spcPts val="0"/>
              </a:spcAft>
              <a:buNone/>
            </a:pPr>
            <a:endParaRPr sz="2000" dirty="0"/>
          </a:p>
        </p:txBody>
      </p:sp>
      <p:sp>
        <p:nvSpPr>
          <p:cNvPr id="262" name="Google Shape;262;gca6c4a9396_0_45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79695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ca26c39f1d_0_10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500"/>
              <a:t>We know what quantum gates look like</a:t>
            </a:r>
            <a:endParaRPr sz="1500"/>
          </a:p>
          <a:p>
            <a:pPr marL="0" lvl="0" indent="0" algn="l" rtl="0">
              <a:spcBef>
                <a:spcPts val="0"/>
              </a:spcBef>
              <a:spcAft>
                <a:spcPts val="0"/>
              </a:spcAft>
              <a:buNone/>
            </a:pPr>
            <a:r>
              <a:rPr lang="en-GB" sz="1500"/>
              <a:t>What superposition is ana engalement </a:t>
            </a:r>
            <a:endParaRPr sz="1500"/>
          </a:p>
        </p:txBody>
      </p:sp>
      <p:sp>
        <p:nvSpPr>
          <p:cNvPr id="279" name="Google Shape;279;gca26c39f1d_0_108: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ca6c4a9396_0_93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E" dirty="0"/>
              <a:t>What are their applications</a:t>
            </a:r>
            <a:endParaRPr dirty="0"/>
          </a:p>
        </p:txBody>
      </p:sp>
      <p:sp>
        <p:nvSpPr>
          <p:cNvPr id="295" name="Google Shape;295;gca6c4a9396_0_93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ca6c4a9396_0_96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E" u="sng" dirty="0"/>
              <a:t>Data</a:t>
            </a:r>
            <a:endParaRPr lang="en-IE" u="none" dirty="0"/>
          </a:p>
          <a:p>
            <a:pPr marL="0" lvl="0" indent="0" algn="l" rtl="0">
              <a:spcBef>
                <a:spcPts val="0"/>
              </a:spcBef>
              <a:spcAft>
                <a:spcPts val="0"/>
              </a:spcAft>
              <a:buNone/>
            </a:pPr>
            <a:endParaRPr lang="en-IE" sz="1200" u="none" dirty="0"/>
          </a:p>
          <a:p>
            <a:pPr marL="0" lvl="0" indent="0" algn="l" rtl="0">
              <a:spcBef>
                <a:spcPts val="0"/>
              </a:spcBef>
              <a:spcAft>
                <a:spcPts val="0"/>
              </a:spcAft>
              <a:buNone/>
            </a:pPr>
            <a:r>
              <a:rPr lang="en-IE" sz="1200" u="none" dirty="0"/>
              <a:t>Data encoding encodes a classical dataset, which enables the data to bread by a quantum computer </a:t>
            </a:r>
          </a:p>
          <a:p>
            <a:pPr marL="0" lvl="0" indent="0" algn="l" rtl="0">
              <a:spcBef>
                <a:spcPts val="0"/>
              </a:spcBef>
              <a:spcAft>
                <a:spcPts val="0"/>
              </a:spcAft>
              <a:buNone/>
            </a:pPr>
            <a:endParaRPr lang="en-GB" sz="1200" u="sng"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u="sng" dirty="0"/>
              <a:t>Algorithm</a:t>
            </a:r>
            <a:endParaRPr lang="en-GB" sz="1200" u="non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u="non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u="none" dirty="0"/>
              <a:t>Quantum algorithm is an algorithm that run a realistic model on a quantum computer.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u="none" dirty="0"/>
              <a:t>To Note: </a:t>
            </a:r>
            <a:r>
              <a:rPr lang="en-GB" sz="1200" u="none" dirty="0"/>
              <a:t>The algorithms is quantum the one of the steps is distinctly quantum, run on a quantum computer where the gates and data applied to those gates use superposition or entanglement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u="non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u="sng" dirty="0"/>
              <a:t>Analyse</a:t>
            </a:r>
            <a:endParaRPr lang="en-GB" sz="1200" u="non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u="non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u="none" dirty="0"/>
              <a:t>Measurement stage. Measurement is accrued out on the quantum circuit, through the execution of the circuit on a quantum computer. </a:t>
            </a:r>
            <a:endParaRPr lang="en-GB" sz="1200" u="sng"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dirty="0"/>
              <a:t>With this we will start 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dirty="0"/>
          </a:p>
        </p:txBody>
      </p:sp>
      <p:sp>
        <p:nvSpPr>
          <p:cNvPr id="327" name="Google Shape;327;gca6c4a9396_0_96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80042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gca243c3731_0_36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IE" dirty="0"/>
              <a:t>The data encoding in order to understand </a:t>
            </a:r>
            <a:r>
              <a:rPr lang="en-GB" dirty="0"/>
              <a:t>How do we get classical data to run on a quantum circuit </a:t>
            </a:r>
            <a:endParaRPr lang="en-GB" b="0" dirty="0"/>
          </a:p>
          <a:p>
            <a:pPr marL="0" lvl="0" indent="0" algn="l" rtl="0">
              <a:spcBef>
                <a:spcPts val="0"/>
              </a:spcBef>
              <a:spcAft>
                <a:spcPts val="0"/>
              </a:spcAft>
              <a:buNone/>
            </a:pPr>
            <a:endParaRPr lang="en-I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dirty="0"/>
              <a:t>There are a few ways to do about data encoding </a:t>
            </a:r>
          </a:p>
          <a:p>
            <a:pPr marL="0" lvl="0" indent="0" algn="l" rtl="0">
              <a:spcBef>
                <a:spcPts val="0"/>
              </a:spcBef>
              <a:spcAft>
                <a:spcPts val="0"/>
              </a:spcAft>
              <a:buNone/>
            </a:pPr>
            <a:endParaRPr dirty="0"/>
          </a:p>
        </p:txBody>
      </p:sp>
      <p:sp>
        <p:nvSpPr>
          <p:cNvPr id="865" name="Google Shape;865;gca243c3731_0_365: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ca243c3731_0_38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The geometrical representation of a qubit is usually illustrated using the Bloch sphere. The Bloch sphere is a two level system consisting of a northern and southern hemisphere. </a:t>
            </a:r>
          </a:p>
          <a:p>
            <a:pPr marL="0" lvl="0" indent="0" algn="l" rtl="0">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The north pole of the sphere is assigned the state |0〉and the south pole the state |1〉. </a:t>
            </a:r>
          </a:p>
          <a:p>
            <a:pPr marL="0" lvl="0" indent="0" algn="l" rtl="0">
              <a:spcBef>
                <a:spcPts val="0"/>
              </a:spcBef>
              <a:spcAft>
                <a:spcPts val="0"/>
              </a:spcAft>
              <a:buNone/>
            </a:pPr>
            <a:endParaRPr lang="en-IE" sz="1200" b="0" i="0" u="none" strike="noStrike" cap="none" dirty="0">
              <a:solidFill>
                <a:schemeClr val="dk1"/>
              </a:solidFill>
              <a:effectLst/>
              <a:latin typeface="Calibri"/>
              <a:cs typeface="Calibri"/>
              <a:sym typeface="Calibri"/>
            </a:endParaRPr>
          </a:p>
          <a:p>
            <a:pPr marL="0" lvl="0" indent="0" algn="l" rtl="0">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When encoding classical data into a quantum space, a data point is represented as an angle. As we can see in the image the angle is then mapped to a coordinate within the Bloch sphere in one of these poles</a:t>
            </a:r>
            <a:endParaRPr sz="1400" dirty="0"/>
          </a:p>
        </p:txBody>
      </p:sp>
      <p:sp>
        <p:nvSpPr>
          <p:cNvPr id="906" name="Google Shape;906;gca243c3731_0_38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ca243c3731_0_39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936" name="Google Shape;936;gca243c3731_0_395: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ca6c4a9396_0_114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950" name="Google Shape;950;gca6c4a9396_0_1141: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ca6c4a9396_0_115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965" name="Google Shape;965;gca6c4a9396_0_1155: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ca6c4a9396_0_81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1134"/>
              </a:spcBef>
              <a:spcAft>
                <a:spcPts val="0"/>
              </a:spcAft>
              <a:buNone/>
            </a:pPr>
            <a:r>
              <a:rPr lang="en-GB" sz="2000" dirty="0"/>
              <a:t>While there are a lot of research and even open source tools and communities like IBM </a:t>
            </a:r>
            <a:r>
              <a:rPr lang="en-GB" sz="2000" dirty="0" err="1"/>
              <a:t>qiskit</a:t>
            </a:r>
            <a:r>
              <a:rPr lang="en-GB" sz="2000" dirty="0"/>
              <a:t> </a:t>
            </a:r>
          </a:p>
          <a:p>
            <a:pPr marL="0" lvl="0" indent="0" algn="l" rtl="0">
              <a:spcBef>
                <a:spcPts val="1134"/>
              </a:spcBef>
              <a:spcAft>
                <a:spcPts val="0"/>
              </a:spcAft>
              <a:buNone/>
            </a:pPr>
            <a:r>
              <a:rPr lang="en-GB" sz="2000" dirty="0"/>
              <a:t>Where anyone can access and program on a quantum computer through the cloud</a:t>
            </a:r>
          </a:p>
          <a:p>
            <a:pPr marL="457200" lvl="0" indent="0" algn="l" rtl="0">
              <a:spcBef>
                <a:spcPts val="1134"/>
              </a:spcBef>
              <a:spcAft>
                <a:spcPts val="0"/>
              </a:spcAft>
              <a:buNone/>
            </a:pPr>
            <a:endParaRPr lang="en-GB" sz="2000" dirty="0"/>
          </a:p>
          <a:p>
            <a:pPr marL="0" lvl="0" indent="0" algn="l" rtl="0">
              <a:spcBef>
                <a:spcPts val="1134"/>
              </a:spcBef>
              <a:spcAft>
                <a:spcPts val="0"/>
              </a:spcAft>
              <a:buClr>
                <a:schemeClr val="dk1"/>
              </a:buClr>
              <a:buSzPts val="1100"/>
              <a:buFont typeface="Arial"/>
              <a:buNone/>
            </a:pPr>
            <a:r>
              <a:rPr lang="en-GB" sz="2000" dirty="0"/>
              <a:t>However the barrier of entry for software engineers and  ML scientist’s is still quite high</a:t>
            </a:r>
          </a:p>
          <a:p>
            <a:pPr marL="457200" lvl="0" indent="0" algn="l" rtl="0">
              <a:spcBef>
                <a:spcPts val="1134"/>
              </a:spcBef>
              <a:spcAft>
                <a:spcPts val="0"/>
              </a:spcAft>
              <a:buNone/>
            </a:pPr>
            <a:endParaRPr lang="en-IE" sz="2000" dirty="0"/>
          </a:p>
          <a:p>
            <a:pPr marL="457200" lvl="0" indent="0" algn="l" rtl="0">
              <a:spcBef>
                <a:spcPts val="1134"/>
              </a:spcBef>
              <a:spcAft>
                <a:spcPts val="0"/>
              </a:spcAft>
              <a:buNone/>
            </a:pPr>
            <a:endParaRPr lang="en-IE" sz="2000" dirty="0"/>
          </a:p>
          <a:p>
            <a:pPr marL="457200" lvl="0" indent="0" algn="l" rtl="0">
              <a:spcBef>
                <a:spcPts val="1134"/>
              </a:spcBef>
              <a:spcAft>
                <a:spcPts val="0"/>
              </a:spcAft>
              <a:buNone/>
            </a:pPr>
            <a:endParaRPr lang="en-IE" sz="2000" dirty="0"/>
          </a:p>
          <a:p>
            <a:pPr marL="457200" lvl="0" indent="0" algn="l" rtl="0">
              <a:spcBef>
                <a:spcPts val="1134"/>
              </a:spcBef>
              <a:spcAft>
                <a:spcPts val="0"/>
              </a:spcAft>
              <a:buNone/>
            </a:pPr>
            <a:endParaRPr lang="en-IE" sz="2000" dirty="0"/>
          </a:p>
          <a:p>
            <a:pPr marL="317500" lvl="1" indent="-317500" algn="l" rtl="0">
              <a:spcBef>
                <a:spcPts val="1134"/>
              </a:spcBef>
              <a:spcAft>
                <a:spcPts val="0"/>
              </a:spcAft>
              <a:buClr>
                <a:srgbClr val="0070BB"/>
              </a:buClr>
              <a:buSzPts val="2000"/>
              <a:buChar char="–"/>
            </a:pPr>
            <a:r>
              <a:rPr lang="en-GB" sz="2000" dirty="0"/>
              <a:t>The vast nature of Quantum computing </a:t>
            </a:r>
            <a:endParaRPr sz="2000" dirty="0"/>
          </a:p>
          <a:p>
            <a:pPr marL="568325" lvl="2" indent="-234950" algn="l" rtl="0">
              <a:spcBef>
                <a:spcPts val="1134"/>
              </a:spcBef>
              <a:spcAft>
                <a:spcPts val="0"/>
              </a:spcAft>
              <a:buClr>
                <a:srgbClr val="0070BB"/>
              </a:buClr>
              <a:buSzPts val="2000"/>
              <a:buChar char="•"/>
            </a:pPr>
            <a:r>
              <a:rPr lang="en-GB" sz="2000" dirty="0"/>
              <a:t>Mostly in research papers  → theoretical and do not </a:t>
            </a:r>
            <a:r>
              <a:rPr lang="en-GB" sz="2000" dirty="0" err="1"/>
              <a:t>proivd</a:t>
            </a:r>
            <a:endParaRPr sz="2000" dirty="0"/>
          </a:p>
          <a:p>
            <a:pPr marL="568325" lvl="2" indent="-234950" algn="l" rtl="0">
              <a:spcBef>
                <a:spcPts val="1134"/>
              </a:spcBef>
              <a:spcAft>
                <a:spcPts val="0"/>
              </a:spcAft>
              <a:buClr>
                <a:srgbClr val="0070BB"/>
              </a:buClr>
              <a:buSzPts val="2000"/>
              <a:buChar char="•"/>
            </a:pPr>
            <a:r>
              <a:rPr lang="en-GB" sz="2000" dirty="0"/>
              <a:t>Forums </a:t>
            </a:r>
            <a:endParaRPr sz="2000" dirty="0"/>
          </a:p>
          <a:p>
            <a:pPr marL="568325" lvl="2" indent="-234950" algn="l" rtl="0">
              <a:spcBef>
                <a:spcPts val="1134"/>
              </a:spcBef>
              <a:spcAft>
                <a:spcPts val="0"/>
              </a:spcAft>
              <a:buClr>
                <a:srgbClr val="0070BB"/>
              </a:buClr>
              <a:buSzPts val="2000"/>
              <a:buChar char="•"/>
            </a:pPr>
            <a:r>
              <a:rPr lang="en-GB" sz="2000" dirty="0"/>
              <a:t>Spread out </a:t>
            </a:r>
            <a:endParaRPr sz="2000" dirty="0"/>
          </a:p>
          <a:p>
            <a:pPr marL="568325" lvl="2" indent="-234950" algn="l" rtl="0">
              <a:spcBef>
                <a:spcPts val="1134"/>
              </a:spcBef>
              <a:spcAft>
                <a:spcPts val="0"/>
              </a:spcAft>
              <a:buClr>
                <a:srgbClr val="0070BB"/>
              </a:buClr>
              <a:buSzPts val="2000"/>
              <a:buChar char="•"/>
            </a:pPr>
            <a:r>
              <a:rPr lang="en-GB" sz="2000" dirty="0"/>
              <a:t>The higher learning “hill” of more theoretical physic based papers</a:t>
            </a:r>
            <a:endParaRPr sz="2000" dirty="0"/>
          </a:p>
          <a:p>
            <a:pPr marL="317500" lvl="1" indent="-330200" algn="l" rtl="0">
              <a:spcBef>
                <a:spcPts val="1134"/>
              </a:spcBef>
              <a:spcAft>
                <a:spcPts val="0"/>
              </a:spcAft>
              <a:buClr>
                <a:srgbClr val="0070BB"/>
              </a:buClr>
              <a:buSzPts val="2000"/>
              <a:buChar char="–"/>
            </a:pPr>
            <a:r>
              <a:rPr lang="en-GB" sz="2000" dirty="0"/>
              <a:t>The Aim for this dissertation is to Bring the quantum machine learning knowledge and code together in a somewhat central place </a:t>
            </a:r>
            <a:endParaRPr sz="2000" dirty="0"/>
          </a:p>
        </p:txBody>
      </p:sp>
      <p:sp>
        <p:nvSpPr>
          <p:cNvPr id="100" name="Google Shape;100;gca6c4a9396_0_81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55929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ca6c4a9396_0_116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GB" sz="1250" dirty="0">
                <a:highlight>
                  <a:srgbClr val="FFFFFF"/>
                </a:highlight>
                <a:latin typeface="Helvetica Neue"/>
                <a:ea typeface="Helvetica Neue"/>
                <a:cs typeface="Helvetica Neue"/>
                <a:sym typeface="Helvetica Neue"/>
              </a:rPr>
              <a:t>We use as an example the iris dataset. </a:t>
            </a:r>
            <a:endParaRPr sz="12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dirty="0">
                <a:highlight>
                  <a:srgbClr val="FFFFFF"/>
                </a:highlight>
                <a:latin typeface="Helvetica Neue"/>
                <a:ea typeface="Helvetica Neue"/>
                <a:cs typeface="Helvetica Neue"/>
                <a:sym typeface="Helvetica Neue"/>
              </a:rPr>
              <a:t>This dataset is composed of 4 variables labelled -1 or 1. </a:t>
            </a:r>
            <a:endParaRPr sz="12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dirty="0">
                <a:highlight>
                  <a:srgbClr val="FFFFFF"/>
                </a:highlight>
                <a:latin typeface="Helvetica Neue"/>
                <a:ea typeface="Helvetica Neue"/>
                <a:cs typeface="Helvetica Neue"/>
                <a:sym typeface="Helvetica Neue"/>
              </a:rPr>
              <a:t>We only keep as a feature the 2 first columns and transform the labels as 0 and 1</a:t>
            </a:r>
            <a:endParaRPr sz="12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lang="en-IE" sz="1200" b="0" i="0" u="none" strike="noStrike" cap="none" dirty="0">
              <a:solidFill>
                <a:schemeClr val="dk1"/>
              </a:solidFill>
              <a:effectLst/>
              <a:latin typeface="Calibri"/>
              <a:ea typeface="Calibri"/>
              <a:cs typeface="Calibri"/>
              <a:sym typeface="Calibri"/>
            </a:endParaRPr>
          </a:p>
          <a:p>
            <a:pPr marL="0" lvl="0" indent="0" algn="l" rtl="0">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Given a unitary vector ( we will see it in bit) of dimension 4, we extract 5 angles with</a:t>
            </a:r>
          </a:p>
          <a:p>
            <a:pPr marL="0" lvl="0" indent="0" algn="l" rtl="0">
              <a:spcBef>
                <a:spcPts val="0"/>
              </a:spcBef>
              <a:spcAft>
                <a:spcPts val="0"/>
              </a:spcAft>
              <a:buNone/>
            </a:pPr>
            <a:endParaRPr lang="en-IE" sz="1200" b="0" i="0" u="sng" strike="noStrike" cap="none" dirty="0">
              <a:solidFill>
                <a:schemeClr val="dk1"/>
              </a:solidFill>
              <a:effectLst/>
              <a:latin typeface="Calibri"/>
              <a:ea typeface="Calibri"/>
              <a:cs typeface="Calibri"/>
              <a:sym typeface="Calibri"/>
            </a:endParaRPr>
          </a:p>
          <a:p>
            <a:pPr marL="0" lvl="0" indent="0" algn="l" rtl="0">
              <a:spcBef>
                <a:spcPts val="0"/>
              </a:spcBef>
              <a:spcAft>
                <a:spcPts val="0"/>
              </a:spcAft>
              <a:buNone/>
            </a:pPr>
            <a:r>
              <a:rPr lang="en-IE" sz="1200" b="0" i="0" u="sng" strike="noStrike" cap="none" dirty="0">
                <a:solidFill>
                  <a:schemeClr val="dk1"/>
                </a:solidFill>
                <a:effectLst/>
                <a:latin typeface="Calibri"/>
                <a:ea typeface="Calibri"/>
                <a:cs typeface="Calibri"/>
                <a:sym typeface="Calibri"/>
              </a:rPr>
              <a:t> the function </a:t>
            </a:r>
            <a:r>
              <a:rPr lang="en-IE" sz="1200" b="0" i="0" u="sng" strike="noStrike" cap="none" dirty="0" err="1">
                <a:solidFill>
                  <a:schemeClr val="dk1"/>
                </a:solidFill>
                <a:effectLst/>
                <a:latin typeface="Calibri"/>
                <a:ea typeface="Calibri"/>
                <a:cs typeface="Calibri"/>
                <a:sym typeface="Calibri"/>
              </a:rPr>
              <a:t>get_angles</a:t>
            </a:r>
            <a:r>
              <a:rPr lang="en-IE" sz="1200" b="0" i="0" u="sng" strike="noStrike" cap="none" dirty="0">
                <a:solidFill>
                  <a:schemeClr val="dk1"/>
                </a:solidFill>
                <a:effectLst/>
                <a:latin typeface="Calibri"/>
                <a:ea typeface="Calibri"/>
                <a:cs typeface="Calibri"/>
                <a:sym typeface="Calibri"/>
              </a:rPr>
              <a:t>. </a:t>
            </a:r>
          </a:p>
          <a:p>
            <a:pPr marL="0" lvl="0" indent="0" algn="l" rtl="0">
              <a:spcBef>
                <a:spcPts val="0"/>
              </a:spcBef>
              <a:spcAft>
                <a:spcPts val="0"/>
              </a:spcAft>
              <a:buNone/>
            </a:pPr>
            <a:endParaRPr lang="en-IE" sz="1200" b="0" i="0" u="sng" strike="noStrike" cap="none" dirty="0">
              <a:solidFill>
                <a:schemeClr val="dk1"/>
              </a:solidFill>
              <a:effectLst/>
              <a:latin typeface="Calibri"/>
              <a:ea typeface="Calibri"/>
              <a:cs typeface="Calibri"/>
              <a:sym typeface="Calibri"/>
            </a:endParaRPr>
          </a:p>
          <a:p>
            <a:pPr marL="0" lvl="0" indent="0" algn="l" rtl="0">
              <a:spcBef>
                <a:spcPts val="0"/>
              </a:spcBef>
              <a:spcAft>
                <a:spcPts val="0"/>
              </a:spcAft>
              <a:buNone/>
            </a:pPr>
            <a:endParaRPr lang="en-IE" sz="1200" b="0" i="0" u="sng" strike="noStrike" cap="none" dirty="0">
              <a:solidFill>
                <a:schemeClr val="dk1"/>
              </a:solidFill>
              <a:effectLst/>
              <a:latin typeface="Calibri"/>
              <a:ea typeface="Calibri"/>
              <a:cs typeface="Calibri"/>
              <a:sym typeface="Calibri"/>
            </a:endParaRPr>
          </a:p>
          <a:p>
            <a:pPr marL="0" lvl="0" indent="0" algn="l" rtl="0">
              <a:spcBef>
                <a:spcPts val="0"/>
              </a:spcBef>
              <a:spcAft>
                <a:spcPts val="0"/>
              </a:spcAft>
              <a:buNone/>
            </a:pPr>
            <a:r>
              <a:rPr lang="en-IE" sz="1200" b="0" i="0" u="sng" strike="noStrike" cap="none" dirty="0">
                <a:solidFill>
                  <a:schemeClr val="dk1"/>
                </a:solidFill>
                <a:effectLst/>
                <a:latin typeface="Calibri"/>
                <a:ea typeface="Calibri"/>
                <a:cs typeface="Calibri"/>
                <a:sym typeface="Calibri"/>
              </a:rPr>
              <a:t>These angles will serve as arguments to the encoding quantum circuit.</a:t>
            </a:r>
            <a:r>
              <a:rPr lang="en-GB" sz="1250" u="sng" dirty="0">
                <a:highlight>
                  <a:srgbClr val="FFFFFF"/>
                </a:highlight>
                <a:latin typeface="Helvetica Neue"/>
                <a:ea typeface="Helvetica Neue"/>
                <a:cs typeface="Helvetica Neue"/>
                <a:sym typeface="Helvetica Neue"/>
              </a:rPr>
              <a:t>The data are then padded with constant values and renormalized to have a unitary vector.</a:t>
            </a:r>
            <a:endParaRPr sz="1250" u="sng" dirty="0">
              <a:highlight>
                <a:srgbClr val="FFFFFF"/>
              </a:highlight>
              <a:latin typeface="Helvetica Neue"/>
              <a:ea typeface="Helvetica Neue"/>
              <a:cs typeface="Helvetica Neue"/>
              <a:sym typeface="Helvetica Neue"/>
            </a:endParaRPr>
          </a:p>
        </p:txBody>
      </p:sp>
      <p:sp>
        <p:nvSpPr>
          <p:cNvPr id="994" name="Google Shape;994;gca6c4a9396_0_116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923493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ca6c4a9396_0_116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We use as an example the iris dataset. </a:t>
            </a: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This dataset is composed of 4 variables labelled -1 or 1. </a:t>
            </a: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We only keep as a feature the 2 first columns and transform the labels as 0 and 1</a:t>
            </a: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2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250">
                <a:highlight>
                  <a:srgbClr val="FFFFFF"/>
                </a:highlight>
                <a:latin typeface="Helvetica Neue"/>
                <a:ea typeface="Helvetica Neue"/>
                <a:cs typeface="Helvetica Neue"/>
                <a:sym typeface="Helvetica Neue"/>
              </a:rPr>
              <a:t>The data are then padded with constant values and renormalized to have a unitary vector.</a:t>
            </a:r>
            <a:endParaRPr sz="1250">
              <a:highlight>
                <a:srgbClr val="FFFFFF"/>
              </a:highlight>
              <a:latin typeface="Helvetica Neue"/>
              <a:ea typeface="Helvetica Neue"/>
              <a:cs typeface="Helvetica Neue"/>
              <a:sym typeface="Helvetica Neue"/>
            </a:endParaRPr>
          </a:p>
        </p:txBody>
      </p:sp>
      <p:sp>
        <p:nvSpPr>
          <p:cNvPr id="994" name="Google Shape;994;gca6c4a9396_0_116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ca243c3731_0_48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400" dirty="0">
                <a:latin typeface="Times New Roman"/>
                <a:ea typeface="Times New Roman"/>
                <a:cs typeface="Times New Roman"/>
                <a:sym typeface="Times New Roman"/>
              </a:rPr>
              <a:t>Note : we need to initialise all other registers we will use later </a:t>
            </a: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400" dirty="0">
                <a:latin typeface="Times New Roman"/>
                <a:ea typeface="Times New Roman"/>
                <a:cs typeface="Times New Roman"/>
                <a:sym typeface="Times New Roman"/>
              </a:rPr>
              <a:t> </a:t>
            </a: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400" dirty="0">
                <a:latin typeface="Times New Roman"/>
                <a:ea typeface="Times New Roman"/>
                <a:cs typeface="Times New Roman"/>
                <a:sym typeface="Times New Roman"/>
              </a:rPr>
              <a:t>Following  RECOMMENDATION SYSTEMS WITH THE QUANTUM K–NN AND GROVER</a:t>
            </a: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400" dirty="0">
                <a:latin typeface="Times New Roman"/>
                <a:ea typeface="Times New Roman"/>
                <a:cs typeface="Times New Roman"/>
                <a:sym typeface="Times New Roman"/>
              </a:rPr>
              <a:t>ALGORITHMS FOR DATA PROCESSING</a:t>
            </a: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400" dirty="0">
                <a:latin typeface="Times New Roman"/>
                <a:ea typeface="Times New Roman"/>
                <a:cs typeface="Times New Roman"/>
                <a:sym typeface="Times New Roman"/>
              </a:rPr>
              <a:t>MAREK SAWERWAIN a,∗, MAREK WRÓBLEWSKI</a:t>
            </a: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GB" sz="1050" dirty="0">
                <a:highlight>
                  <a:srgbClr val="FFFFFF"/>
                </a:highlight>
                <a:latin typeface="Helvetica Neue"/>
                <a:ea typeface="Helvetica Neue"/>
                <a:cs typeface="Helvetica Neue"/>
                <a:sym typeface="Helvetica Neue"/>
              </a:rPr>
              <a:t>We use a special routine to encode the data in the quantum circuit. </a:t>
            </a:r>
            <a:endParaRPr sz="1050" dirty="0">
              <a:highlight>
                <a:srgbClr val="FFFFFF"/>
              </a:highlight>
              <a:latin typeface="Helvetica Neue"/>
              <a:ea typeface="Helvetica Neue"/>
              <a:cs typeface="Helvetica Neue"/>
              <a:sym typeface="Helvetica Neue"/>
            </a:endParaRPr>
          </a:p>
          <a:p>
            <a:pPr marL="0" lvl="0" indent="0" algn="l" rtl="0">
              <a:lnSpc>
                <a:spcPct val="115000"/>
              </a:lnSpc>
              <a:spcBef>
                <a:spcPts val="0"/>
              </a:spcBef>
              <a:spcAft>
                <a:spcPts val="0"/>
              </a:spcAft>
              <a:buClr>
                <a:schemeClr val="dk1"/>
              </a:buClr>
              <a:buSzPts val="1100"/>
              <a:buFont typeface="Arial"/>
              <a:buNone/>
            </a:pPr>
            <a:endParaRPr sz="1050" dirty="0">
              <a:highlight>
                <a:srgbClr val="FFFFFF"/>
              </a:highlight>
              <a:latin typeface="Helvetica Neue"/>
              <a:ea typeface="Helvetica Neue"/>
              <a:cs typeface="Helvetica Neue"/>
              <a:sym typeface="Helvetica Neue"/>
            </a:endParaRPr>
          </a:p>
          <a:p>
            <a:pPr marL="0" lvl="0" indent="0" algn="l" rtl="0">
              <a:lnSpc>
                <a:spcPct val="115000"/>
              </a:lnSpc>
              <a:spcBef>
                <a:spcPts val="0"/>
              </a:spcBef>
              <a:spcAft>
                <a:spcPts val="0"/>
              </a:spcAft>
              <a:buClr>
                <a:schemeClr val="dk1"/>
              </a:buClr>
              <a:buSzPts val="1100"/>
              <a:buFont typeface="Arial"/>
              <a:buNone/>
            </a:pPr>
            <a:endParaRPr lang="en-GB" sz="1050" b="1" dirty="0">
              <a:solidFill>
                <a:srgbClr val="202124"/>
              </a:solidFill>
              <a:highlight>
                <a:srgbClr val="FFFFFF"/>
              </a:highlight>
              <a:latin typeface="Arial"/>
              <a:ea typeface="Helvetica Neue"/>
              <a:cs typeface="Arial"/>
              <a:sym typeface="Arial"/>
            </a:endParaRPr>
          </a:p>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lang="en-GB" sz="1050" b="1" dirty="0"/>
              <a:t>Rotation Y: Ry gate rotates the qubit along the y axis to the specified angle </a:t>
            </a:r>
            <a:r>
              <a:rPr lang="el-GR" sz="1050" b="1" dirty="0"/>
              <a:t>θ,</a:t>
            </a:r>
          </a:p>
          <a:p>
            <a:pPr marL="0" lvl="0" indent="0" algn="l" rtl="0">
              <a:lnSpc>
                <a:spcPct val="115000"/>
              </a:lnSpc>
              <a:spcBef>
                <a:spcPts val="0"/>
              </a:spcBef>
              <a:spcAft>
                <a:spcPts val="0"/>
              </a:spcAft>
              <a:buClr>
                <a:schemeClr val="dk1"/>
              </a:buClr>
              <a:buSzPts val="1100"/>
              <a:buFont typeface="Arial"/>
              <a:buNone/>
            </a:pPr>
            <a:endParaRPr sz="1050" dirty="0">
              <a:highlight>
                <a:srgbClr val="FFFFFF"/>
              </a:highlight>
              <a:latin typeface="Helvetica Neue"/>
              <a:ea typeface="Helvetica Neue"/>
              <a:cs typeface="Helvetica Neue"/>
              <a:sym typeface="Helvetica Neue"/>
            </a:endParaRPr>
          </a:p>
          <a:p>
            <a:pPr marL="0" lvl="0" indent="0" algn="l" rtl="0">
              <a:lnSpc>
                <a:spcPct val="115000"/>
              </a:lnSpc>
              <a:spcBef>
                <a:spcPts val="0"/>
              </a:spcBef>
              <a:spcAft>
                <a:spcPts val="0"/>
              </a:spcAft>
              <a:buClr>
                <a:schemeClr val="dk1"/>
              </a:buClr>
              <a:buSzPts val="1100"/>
              <a:buFont typeface="Arial"/>
              <a:buNone/>
            </a:pPr>
            <a:endParaRPr sz="1400" dirty="0">
              <a:latin typeface="Times New Roman"/>
              <a:ea typeface="Times New Roman"/>
              <a:cs typeface="Times New Roman"/>
              <a:sym typeface="Times New Roman"/>
            </a:endParaRPr>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1012" name="Google Shape;1012;gca243c3731_0_48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ca243c3731_0_40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a:t>With </a:t>
            </a:r>
            <a:r>
              <a:rPr lang="en-GB" sz="2000" b="1" i="1"/>
              <a:t>V</a:t>
            </a:r>
            <a:r>
              <a:rPr lang="en-GB" sz="2000" i="1"/>
              <a:t>(</a:t>
            </a:r>
            <a:r>
              <a:rPr lang="en-GB" sz="2000">
                <a:highlight>
                  <a:srgbClr val="FFFFFF"/>
                </a:highlight>
              </a:rPr>
              <a:t>Φ(𝑥⃗)</a:t>
            </a:r>
            <a:r>
              <a:rPr lang="en-GB" sz="2000" i="1"/>
              <a:t>)</a:t>
            </a:r>
            <a:r>
              <a:rPr lang="en-GB" sz="2000">
                <a:highlight>
                  <a:srgbClr val="FFFFFF"/>
                </a:highlight>
              </a:rPr>
              <a:t>  , The V being the vector space </a:t>
            </a:r>
            <a:endParaRPr sz="2000">
              <a:highlight>
                <a:srgbClr val="FFFFFF"/>
              </a:highlight>
            </a:endParaRPr>
          </a:p>
          <a:p>
            <a:pPr marL="0" lvl="0" indent="0" algn="l" rtl="0">
              <a:spcBef>
                <a:spcPts val="0"/>
              </a:spcBef>
              <a:spcAft>
                <a:spcPts val="0"/>
              </a:spcAft>
              <a:buNone/>
            </a:pPr>
            <a:endParaRPr sz="2000">
              <a:highlight>
                <a:srgbClr val="FFFFFF"/>
              </a:highlight>
            </a:endParaRPr>
          </a:p>
          <a:p>
            <a:pPr marL="0" lvl="0" indent="0" algn="l" rtl="0">
              <a:spcBef>
                <a:spcPts val="0"/>
              </a:spcBef>
              <a:spcAft>
                <a:spcPts val="0"/>
              </a:spcAft>
              <a:buNone/>
            </a:pPr>
            <a:r>
              <a:rPr lang="en-GB" sz="2000">
                <a:highlight>
                  <a:srgbClr val="FFFFFF"/>
                </a:highlight>
              </a:rPr>
              <a:t>We can then map the vector space to </a:t>
            </a:r>
            <a:endParaRPr sz="2000">
              <a:highlight>
                <a:srgbClr val="FFFFFF"/>
              </a:highlight>
            </a:endParaRPr>
          </a:p>
          <a:p>
            <a:pPr marL="0" lvl="0" indent="0" algn="l" rtl="0">
              <a:spcBef>
                <a:spcPts val="0"/>
              </a:spcBef>
              <a:spcAft>
                <a:spcPts val="0"/>
              </a:spcAft>
              <a:buNone/>
            </a:pPr>
            <a:endParaRPr sz="2000">
              <a:highlight>
                <a:srgbClr val="FFFFFF"/>
              </a:highlight>
            </a:endParaRPr>
          </a:p>
          <a:p>
            <a:pPr marL="0" lvl="0" indent="0" algn="l" rtl="0">
              <a:spcBef>
                <a:spcPts val="0"/>
              </a:spcBef>
              <a:spcAft>
                <a:spcPts val="0"/>
              </a:spcAft>
              <a:buNone/>
            </a:pPr>
            <a:r>
              <a:rPr lang="en-GB" sz="2000">
                <a:highlight>
                  <a:srgbClr val="FFFFFF"/>
                </a:highlight>
              </a:rPr>
              <a:t>And we said how : </a:t>
            </a:r>
            <a:r>
              <a:rPr lang="en-GB" sz="1400">
                <a:latin typeface="Times New Roman"/>
                <a:ea typeface="Times New Roman"/>
                <a:cs typeface="Times New Roman"/>
                <a:sym typeface="Times New Roman"/>
              </a:rPr>
              <a:t>Quantum states can also be noted in vector format. → how we talked about in amplitude encoding </a:t>
            </a:r>
            <a:endParaRPr sz="1400">
              <a:latin typeface="Times New Roman"/>
              <a:ea typeface="Times New Roman"/>
              <a:cs typeface="Times New Roman"/>
              <a:sym typeface="Times New Roman"/>
            </a:endParaRPr>
          </a:p>
          <a:p>
            <a:pPr marL="0" lvl="0" indent="0" algn="l" rtl="0">
              <a:spcBef>
                <a:spcPts val="0"/>
              </a:spcBef>
              <a:spcAft>
                <a:spcPts val="0"/>
              </a:spcAft>
              <a:buNone/>
            </a:pPr>
            <a:endParaRPr sz="2000">
              <a:highlight>
                <a:srgbClr val="FFFFFF"/>
              </a:highlight>
            </a:endParaRPr>
          </a:p>
        </p:txBody>
      </p:sp>
      <p:sp>
        <p:nvSpPr>
          <p:cNvPr id="1028" name="Google Shape;1028;gca243c3731_0_40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ca6c4a9396_0_118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GB" dirty="0"/>
              <a:t>With </a:t>
            </a:r>
            <a:r>
              <a:rPr lang="en-GB" sz="2000" b="1" i="1" dirty="0"/>
              <a:t>V</a:t>
            </a:r>
            <a:r>
              <a:rPr lang="en-GB" sz="2000" i="1" dirty="0"/>
              <a:t>(</a:t>
            </a:r>
            <a:r>
              <a:rPr lang="en-GB" sz="2000" dirty="0" err="1">
                <a:highlight>
                  <a:srgbClr val="FFFFFF"/>
                </a:highlight>
              </a:rPr>
              <a:t>Φ</a:t>
            </a:r>
            <a:r>
              <a:rPr lang="en-GB" sz="2000" dirty="0">
                <a:highlight>
                  <a:srgbClr val="FFFFFF"/>
                </a:highlight>
              </a:rPr>
              <a:t>(𝑥⃗)</a:t>
            </a:r>
            <a:r>
              <a:rPr lang="en-GB" sz="2000" i="1" dirty="0"/>
              <a:t>)</a:t>
            </a:r>
            <a:r>
              <a:rPr lang="en-GB" sz="2000" dirty="0">
                <a:highlight>
                  <a:srgbClr val="FFFFFF"/>
                </a:highlight>
              </a:rPr>
              <a:t>  , The V being the vector space </a:t>
            </a:r>
          </a:p>
          <a:p>
            <a:pPr marL="0" lvl="0" indent="0" algn="l" rtl="0">
              <a:spcBef>
                <a:spcPts val="0"/>
              </a:spcBef>
              <a:spcAft>
                <a:spcPts val="0"/>
              </a:spcAft>
              <a:buNone/>
            </a:pPr>
            <a:endParaRPr lang="en-GB" sz="2000" dirty="0">
              <a:highlight>
                <a:srgbClr val="FFFFFF"/>
              </a:highlight>
            </a:endParaRPr>
          </a:p>
          <a:p>
            <a:pPr marL="0" lvl="0" indent="0" algn="l" rtl="0">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−→xi: Represents the classical data set.</a:t>
            </a:r>
          </a:p>
          <a:p>
            <a:pPr marL="0" lvl="0" indent="0" algn="l" rtl="0">
              <a:spcBef>
                <a:spcPts val="0"/>
              </a:spcBef>
              <a:spcAft>
                <a:spcPts val="0"/>
              </a:spcAft>
              <a:buNone/>
            </a:pPr>
            <a:r>
              <a:rPr lang="el-GR" sz="1200" b="0" i="0" u="none" strike="noStrike" cap="none" dirty="0">
                <a:solidFill>
                  <a:schemeClr val="dk1"/>
                </a:solidFill>
                <a:effectLst/>
                <a:latin typeface="Calibri"/>
                <a:ea typeface="Calibri"/>
                <a:cs typeface="Calibri"/>
                <a:sym typeface="Calibri"/>
              </a:rPr>
              <a:t>φ(): </a:t>
            </a:r>
            <a:r>
              <a:rPr lang="en-IE" sz="1200" b="0" i="0" u="none" strike="noStrike" cap="none" dirty="0">
                <a:solidFill>
                  <a:schemeClr val="dk1"/>
                </a:solidFill>
                <a:effectLst/>
                <a:latin typeface="Calibri"/>
                <a:ea typeface="Calibri"/>
                <a:cs typeface="Calibri"/>
                <a:sym typeface="Calibri"/>
              </a:rPr>
              <a:t>Is the classical function applied on the classical data set.</a:t>
            </a:r>
          </a:p>
          <a:p>
            <a:pPr marL="0" lvl="0" indent="0" algn="l" rtl="0">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V: Is the vector space</a:t>
            </a:r>
            <a:endParaRPr sz="2000" dirty="0">
              <a:highlight>
                <a:srgbClr val="FFFFFF"/>
              </a:highlight>
            </a:endParaRPr>
          </a:p>
          <a:p>
            <a:pPr marL="0" lvl="0" indent="0" algn="l" rtl="0">
              <a:spcBef>
                <a:spcPts val="0"/>
              </a:spcBef>
              <a:spcAft>
                <a:spcPts val="0"/>
              </a:spcAft>
              <a:buNone/>
            </a:pPr>
            <a:endParaRPr sz="2000" dirty="0">
              <a:highlight>
                <a:srgbClr val="FFFFFF"/>
              </a:highlight>
            </a:endParaRPr>
          </a:p>
          <a:p>
            <a:pPr marL="0" lvl="0" indent="0" algn="l" rtl="0">
              <a:spcBef>
                <a:spcPts val="0"/>
              </a:spcBef>
              <a:spcAft>
                <a:spcPts val="0"/>
              </a:spcAft>
              <a:buNone/>
            </a:pPr>
            <a:r>
              <a:rPr lang="en-GB" sz="2000" dirty="0">
                <a:highlight>
                  <a:srgbClr val="FFFFFF"/>
                </a:highlight>
              </a:rPr>
              <a:t>We can then map the vector space to </a:t>
            </a:r>
            <a:endParaRPr sz="2000" dirty="0">
              <a:highlight>
                <a:srgbClr val="FFFFFF"/>
              </a:highlight>
            </a:endParaRPr>
          </a:p>
          <a:p>
            <a:pPr marL="0" lvl="0" indent="0" algn="l" rtl="0">
              <a:spcBef>
                <a:spcPts val="0"/>
              </a:spcBef>
              <a:spcAft>
                <a:spcPts val="0"/>
              </a:spcAft>
              <a:buNone/>
            </a:pPr>
            <a:endParaRPr sz="2000" dirty="0">
              <a:highlight>
                <a:srgbClr val="FFFFFF"/>
              </a:highlight>
            </a:endParaRPr>
          </a:p>
          <a:p>
            <a:pPr marL="0" lvl="0" indent="0" algn="l" rtl="0">
              <a:spcBef>
                <a:spcPts val="0"/>
              </a:spcBef>
              <a:spcAft>
                <a:spcPts val="0"/>
              </a:spcAft>
              <a:buNone/>
            </a:pPr>
            <a:r>
              <a:rPr lang="en-GB" sz="2000" dirty="0">
                <a:highlight>
                  <a:srgbClr val="FFFFFF"/>
                </a:highlight>
              </a:rPr>
              <a:t>And we said how : </a:t>
            </a:r>
            <a:r>
              <a:rPr lang="en-GB" sz="1400" dirty="0">
                <a:latin typeface="Times New Roman"/>
                <a:ea typeface="Times New Roman"/>
                <a:cs typeface="Times New Roman"/>
                <a:sym typeface="Times New Roman"/>
              </a:rPr>
              <a:t>Quantum states can also be noted in vector format. → how we talked about in amplitude encoding </a:t>
            </a:r>
            <a:endParaRPr sz="1400" dirty="0">
              <a:latin typeface="Times New Roman"/>
              <a:ea typeface="Times New Roman"/>
              <a:cs typeface="Times New Roman"/>
              <a:sym typeface="Times New Roman"/>
            </a:endParaRPr>
          </a:p>
          <a:p>
            <a:pPr marL="0" lvl="0" indent="0" algn="l" rtl="0">
              <a:spcBef>
                <a:spcPts val="0"/>
              </a:spcBef>
              <a:spcAft>
                <a:spcPts val="0"/>
              </a:spcAft>
              <a:buNone/>
            </a:pPr>
            <a:r>
              <a:rPr lang="en-IE" sz="2000" dirty="0">
                <a:highlight>
                  <a:srgbClr val="FFFFFF"/>
                </a:highlight>
              </a:rPr>
              <a:t> </a:t>
            </a:r>
            <a:endParaRPr lang="en-IE" sz="2000" u="sng" dirty="0">
              <a:highlight>
                <a:srgbClr val="FFFFFF"/>
              </a:highlight>
            </a:endParaRPr>
          </a:p>
          <a:p>
            <a:pPr marL="0" lvl="0" indent="0" algn="l" rtl="0">
              <a:spcBef>
                <a:spcPts val="0"/>
              </a:spcBef>
              <a:spcAft>
                <a:spcPts val="0"/>
              </a:spcAft>
              <a:buNone/>
            </a:pPr>
            <a:endParaRPr lang="en-IE" sz="2000" u="sng" dirty="0">
              <a:highlight>
                <a:srgbClr val="FFFFFF"/>
              </a:highlight>
            </a:endParaRPr>
          </a:p>
        </p:txBody>
      </p:sp>
      <p:sp>
        <p:nvSpPr>
          <p:cNvPr id="1042" name="Google Shape;1042;gca6c4a9396_0_1186: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ca6c4a9396_0_120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700">
                <a:latin typeface="Times New Roman"/>
                <a:ea typeface="Times New Roman"/>
                <a:cs typeface="Times New Roman"/>
                <a:sym typeface="Times New Roman"/>
              </a:rPr>
              <a:t>We will be making use of the last kind of feature map(ZFeatureMap). Mostly because it is the more simplistic of the two versions of the Pauli-Z evolution, however they are interchange code wise</a:t>
            </a:r>
            <a:endParaRPr sz="1700">
              <a:latin typeface="Times New Roman"/>
              <a:ea typeface="Times New Roman"/>
              <a:cs typeface="Times New Roman"/>
              <a:sym typeface="Times New Roman"/>
            </a:endParaRPr>
          </a:p>
          <a:p>
            <a:pPr marL="0" lvl="0" indent="0" algn="l" rtl="0">
              <a:spcBef>
                <a:spcPts val="0"/>
              </a:spcBef>
              <a:spcAft>
                <a:spcPts val="0"/>
              </a:spcAft>
              <a:buNone/>
            </a:pPr>
            <a:endParaRPr sz="1700">
              <a:latin typeface="Times New Roman"/>
              <a:ea typeface="Times New Roman"/>
              <a:cs typeface="Times New Roman"/>
              <a:sym typeface="Times New Roman"/>
            </a:endParaRPr>
          </a:p>
          <a:p>
            <a:pPr marL="0" lvl="0" indent="0" algn="l" rtl="0">
              <a:spcBef>
                <a:spcPts val="0"/>
              </a:spcBef>
              <a:spcAft>
                <a:spcPts val="0"/>
              </a:spcAft>
              <a:buNone/>
            </a:pPr>
            <a:r>
              <a:rPr lang="en-GB" sz="1700">
                <a:latin typeface="Times New Roman"/>
                <a:ea typeface="Times New Roman"/>
                <a:cs typeface="Times New Roman"/>
                <a:sym typeface="Times New Roman"/>
              </a:rPr>
              <a:t>But they are interchangeable code wise → some don’t work over others so just whichever works for you  ( error free) </a:t>
            </a:r>
            <a:endParaRPr sz="1700">
              <a:latin typeface="Times New Roman"/>
              <a:ea typeface="Times New Roman"/>
              <a:cs typeface="Times New Roman"/>
              <a:sym typeface="Times New Roman"/>
            </a:endParaRPr>
          </a:p>
        </p:txBody>
      </p:sp>
      <p:sp>
        <p:nvSpPr>
          <p:cNvPr id="1071" name="Google Shape;1071;gca6c4a9396_0_120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ca6c4a9396_0_2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600"/>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We use as an example the iris dataset. This dataset is composed of 4 variables labelled -1 or 1. We only keep as a feature the 2 first columns and transform the labels as 0 and 1</a:t>
            </a: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The data are then padded with constant values and renormalized to have a unitary vector.</a:t>
            </a:r>
            <a:endParaRPr sz="1450">
              <a:highlight>
                <a:srgbClr val="FFFFFF"/>
              </a:highlight>
              <a:latin typeface="Helvetica Neue"/>
              <a:ea typeface="Helvetica Neue"/>
              <a:cs typeface="Helvetica Neue"/>
              <a:sym typeface="Helvetica Neue"/>
            </a:endParaRPr>
          </a:p>
        </p:txBody>
      </p:sp>
      <p:sp>
        <p:nvSpPr>
          <p:cNvPr id="1086" name="Google Shape;1086;gca6c4a9396_0_25: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
        <p:cNvGrpSpPr/>
        <p:nvPr/>
      </p:nvGrpSpPr>
      <p:grpSpPr>
        <a:xfrm>
          <a:off x="0" y="0"/>
          <a:ext cx="0" cy="0"/>
          <a:chOff x="0" y="0"/>
          <a:chExt cx="0" cy="0"/>
        </a:xfrm>
      </p:grpSpPr>
      <p:sp>
        <p:nvSpPr>
          <p:cNvPr id="1101" name="Google Shape;1101;gca6c4a9396_0_4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500"/>
          </a:p>
          <a:p>
            <a:pPr marL="0" lvl="0" indent="0" algn="l" rtl="0">
              <a:spcBef>
                <a:spcPts val="0"/>
              </a:spcBef>
              <a:spcAft>
                <a:spcPts val="0"/>
              </a:spcAft>
              <a:buNone/>
            </a:pPr>
            <a:r>
              <a:rPr lang="en-GB" sz="1350">
                <a:highlight>
                  <a:srgbClr val="FFFFFF"/>
                </a:highlight>
                <a:latin typeface="Helvetica Neue"/>
                <a:ea typeface="Helvetica Neue"/>
                <a:cs typeface="Helvetica Neue"/>
                <a:sym typeface="Helvetica Neue"/>
              </a:rPr>
              <a:t>We use as an example the iris dataset. This dataset is composed of 4 variables labelled -1 or 1. We only keep as a feature the 2 first columns and transform the labels as 0 and 1</a:t>
            </a:r>
            <a:endParaRPr sz="13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3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350">
                <a:highlight>
                  <a:srgbClr val="FFFFFF"/>
                </a:highlight>
                <a:latin typeface="Helvetica Neue"/>
                <a:ea typeface="Helvetica Neue"/>
                <a:cs typeface="Helvetica Neue"/>
                <a:sym typeface="Helvetica Neue"/>
              </a:rPr>
              <a:t>The data are then padded with constant values and renormalized to have a unitary vector.</a:t>
            </a:r>
            <a:endParaRPr sz="1350">
              <a:highlight>
                <a:srgbClr val="FFFFFF"/>
              </a:highlight>
              <a:latin typeface="Helvetica Neue"/>
              <a:ea typeface="Helvetica Neue"/>
              <a:cs typeface="Helvetica Neue"/>
              <a:sym typeface="Helvetica Neue"/>
            </a:endParaRPr>
          </a:p>
        </p:txBody>
      </p:sp>
      <p:sp>
        <p:nvSpPr>
          <p:cNvPr id="1102" name="Google Shape;1102;gca6c4a9396_0_4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ca6c4a9396_0_36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57200" lvl="0" indent="-317500" algn="l" rtl="0">
              <a:lnSpc>
                <a:spcPct val="115000"/>
              </a:lnSpc>
              <a:spcBef>
                <a:spcPts val="0"/>
              </a:spcBef>
              <a:spcAft>
                <a:spcPts val="0"/>
              </a:spcAft>
              <a:buSzPts val="1400"/>
              <a:buChar char="●"/>
            </a:pPr>
            <a:r>
              <a:rPr lang="en-GB" sz="700" dirty="0">
                <a:latin typeface="Times New Roman"/>
                <a:ea typeface="Times New Roman"/>
                <a:cs typeface="Times New Roman"/>
                <a:sym typeface="Times New Roman"/>
              </a:rPr>
              <a:t> </a:t>
            </a:r>
            <a:r>
              <a:rPr lang="en-GB" sz="1400" dirty="0">
                <a:latin typeface="Arial"/>
                <a:ea typeface="Arial"/>
                <a:cs typeface="Arial"/>
                <a:sym typeface="Arial"/>
              </a:rPr>
              <a:t>Now we can call on the mapping. First we import , we will import all 3 types of feature mapping </a:t>
            </a:r>
            <a:endParaRPr sz="1400" dirty="0">
              <a:latin typeface="Arial"/>
              <a:ea typeface="Arial"/>
              <a:cs typeface="Arial"/>
              <a:sym typeface="Arial"/>
            </a:endParaRPr>
          </a:p>
          <a:p>
            <a:pPr marL="0" lvl="0" indent="0" algn="l" rtl="0">
              <a:spcBef>
                <a:spcPts val="0"/>
              </a:spcBef>
              <a:spcAft>
                <a:spcPts val="0"/>
              </a:spcAft>
              <a:buNone/>
            </a:pPr>
            <a:endParaRPr sz="1400" dirty="0">
              <a:latin typeface="Times New Roman"/>
              <a:ea typeface="Times New Roman"/>
              <a:cs typeface="Times New Roman"/>
              <a:sym typeface="Times New Roman"/>
            </a:endParaRPr>
          </a:p>
          <a:p>
            <a:pPr marL="0" lvl="0" indent="0" algn="l" rtl="0">
              <a:spcBef>
                <a:spcPts val="0"/>
              </a:spcBef>
              <a:spcAft>
                <a:spcPts val="0"/>
              </a:spcAft>
              <a:buNone/>
            </a:pPr>
            <a:endParaRPr sz="1400" dirty="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Then we can call it as a data frame, specifying the number of features and repetitions we would need. In our case 4 features, and only one repetitions. </a:t>
            </a:r>
            <a:endParaRPr sz="1400" dirty="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Multiple repetitions will be useful for future neural network implementations </a:t>
            </a: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lang="en-IE" sz="1400" dirty="0">
              <a:latin typeface="Times New Roman"/>
              <a:ea typeface="Times New Roman"/>
              <a:cs typeface="Times New Roman"/>
              <a:sym typeface="Times New Roman"/>
            </a:endParaRPr>
          </a:p>
          <a:p>
            <a:pPr marL="0" marR="0" lvl="0" indent="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400" u="none" dirty="0">
                <a:solidFill>
                  <a:srgbClr val="000000"/>
                </a:solidFill>
                <a:latin typeface="Helvetica Neue"/>
                <a:ea typeface="Helvetica Neue"/>
                <a:cs typeface="Helvetica Neue"/>
                <a:sym typeface="Helvetica Neue"/>
              </a:rPr>
              <a:t>U gate:  nothing special about them they are just the standard used for Pauli feature encoding for </a:t>
            </a:r>
            <a:r>
              <a:rPr lang="en-IE" sz="1400" u="none" dirty="0" err="1">
                <a:solidFill>
                  <a:srgbClr val="000000"/>
                </a:solidFill>
                <a:latin typeface="Helvetica Neue"/>
                <a:ea typeface="Helvetica Neue"/>
                <a:cs typeface="Helvetica Neue"/>
                <a:sym typeface="Helvetica Neue"/>
              </a:rPr>
              <a:t>qiskit</a:t>
            </a:r>
            <a:endParaRPr lang="en-IE" sz="1400" u="none" dirty="0">
              <a:solidFill>
                <a:srgbClr val="000000"/>
              </a:solidFill>
              <a:latin typeface="Helvetica Neue"/>
              <a:ea typeface="Helvetica Neue"/>
              <a:cs typeface="Helvetica Neue"/>
              <a:sym typeface="Helvetica Neue"/>
            </a:endParaRPr>
          </a:p>
          <a:p>
            <a:pPr marL="0" marR="0" lvl="0" indent="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200" b="0" i="0" u="sng" strike="noStrike" cap="none" dirty="0">
                <a:solidFill>
                  <a:schemeClr val="dk1"/>
                </a:solidFill>
                <a:effectLst/>
                <a:latin typeface="Calibri"/>
                <a:ea typeface="Calibri"/>
                <a:cs typeface="Calibri"/>
                <a:sym typeface="Calibri"/>
              </a:rPr>
              <a:t>These gates do a quarter-turn with respect to the X-axis around the Block sphere</a:t>
            </a:r>
            <a:r>
              <a:rPr lang="en-IE" sz="1400" u="sng" dirty="0">
                <a:solidFill>
                  <a:srgbClr val="000000"/>
                </a:solidFill>
                <a:latin typeface="Helvetica Neue"/>
                <a:ea typeface="Helvetica Neue"/>
                <a:cs typeface="Helvetica Neue"/>
                <a:sym typeface="Helvetica Neue"/>
              </a:rPr>
              <a:t> </a:t>
            </a:r>
          </a:p>
          <a:p>
            <a:pPr marL="0" lvl="0" indent="0" algn="l" rtl="0">
              <a:lnSpc>
                <a:spcPct val="115000"/>
              </a:lnSpc>
              <a:spcBef>
                <a:spcPts val="0"/>
              </a:spcBef>
              <a:spcAft>
                <a:spcPts val="0"/>
              </a:spcAft>
              <a:buNone/>
            </a:pPr>
            <a:endParaRPr sz="1400" dirty="0">
              <a:latin typeface="Times New Roman"/>
              <a:ea typeface="Times New Roman"/>
              <a:cs typeface="Times New Roman"/>
              <a:sym typeface="Times New Roman"/>
            </a:endParaRPr>
          </a:p>
          <a:p>
            <a:pPr marL="457200" lvl="0" indent="-317500" algn="l" rtl="0">
              <a:lnSpc>
                <a:spcPct val="115000"/>
              </a:lnSpc>
              <a:spcBef>
                <a:spcPts val="0"/>
              </a:spcBef>
              <a:spcAft>
                <a:spcPts val="0"/>
              </a:spcAft>
              <a:buSzPts val="1400"/>
              <a:buChar char="●"/>
            </a:pPr>
            <a:r>
              <a:rPr lang="en-GB" sz="700" dirty="0">
                <a:latin typeface="Times New Roman"/>
                <a:ea typeface="Times New Roman"/>
                <a:cs typeface="Times New Roman"/>
                <a:sym typeface="Times New Roman"/>
              </a:rPr>
              <a:t>   </a:t>
            </a:r>
            <a:r>
              <a:rPr lang="en-GB" sz="1400" dirty="0">
                <a:latin typeface="Arial"/>
                <a:ea typeface="Arial"/>
                <a:cs typeface="Arial"/>
                <a:sym typeface="Arial"/>
              </a:rPr>
              <a:t>We will then assign the data to the circuit parameters </a:t>
            </a:r>
            <a:endParaRPr sz="1400" dirty="0">
              <a:latin typeface="Arial"/>
              <a:ea typeface="Arial"/>
              <a:cs typeface="Arial"/>
              <a:sym typeface="Arial"/>
            </a:endParaRPr>
          </a:p>
          <a:p>
            <a:pPr marL="0" lvl="0" indent="0" algn="l" rtl="0">
              <a:lnSpc>
                <a:spcPct val="115000"/>
              </a:lnSpc>
              <a:spcBef>
                <a:spcPts val="0"/>
              </a:spcBef>
              <a:spcAft>
                <a:spcPts val="0"/>
              </a:spcAft>
              <a:buNone/>
            </a:pPr>
            <a:endParaRPr sz="1400" dirty="0">
              <a:latin typeface="Arial"/>
              <a:ea typeface="Arial"/>
              <a:cs typeface="Arial"/>
              <a:sym typeface="Arial"/>
            </a:endParaRPr>
          </a:p>
          <a:p>
            <a:pPr marL="0" lvl="0" indent="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sz="1400" dirty="0">
              <a:latin typeface="Times New Roman"/>
              <a:ea typeface="Times New Roman"/>
              <a:cs typeface="Times New Roman"/>
              <a:sym typeface="Times New Roman"/>
            </a:endParaRPr>
          </a:p>
        </p:txBody>
      </p:sp>
      <p:sp>
        <p:nvSpPr>
          <p:cNvPr id="1117" name="Google Shape;1117;gca6c4a9396_0_36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2"/>
        <p:cNvGrpSpPr/>
        <p:nvPr/>
      </p:nvGrpSpPr>
      <p:grpSpPr>
        <a:xfrm>
          <a:off x="0" y="0"/>
          <a:ext cx="0" cy="0"/>
          <a:chOff x="0" y="0"/>
          <a:chExt cx="0" cy="0"/>
        </a:xfrm>
      </p:grpSpPr>
      <p:sp>
        <p:nvSpPr>
          <p:cNvPr id="1133" name="Google Shape;1133;gca6c4a9396_0_6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57200" lvl="0" indent="-317500" algn="l" rtl="0">
              <a:lnSpc>
                <a:spcPct val="115000"/>
              </a:lnSpc>
              <a:spcBef>
                <a:spcPts val="0"/>
              </a:spcBef>
              <a:spcAft>
                <a:spcPts val="0"/>
              </a:spcAft>
              <a:buClr>
                <a:schemeClr val="dk1"/>
              </a:buClr>
              <a:buSzPts val="1400"/>
              <a:buChar char="●"/>
            </a:pPr>
            <a:r>
              <a:rPr lang="en-GB" sz="700" dirty="0">
                <a:latin typeface="Times New Roman"/>
                <a:ea typeface="Times New Roman"/>
                <a:cs typeface="Times New Roman"/>
                <a:sym typeface="Times New Roman"/>
              </a:rPr>
              <a:t> </a:t>
            </a:r>
            <a:r>
              <a:rPr lang="en-GB" sz="1400" dirty="0">
                <a:latin typeface="Arial"/>
                <a:ea typeface="Arial"/>
                <a:cs typeface="Arial"/>
                <a:sym typeface="Arial"/>
              </a:rPr>
              <a:t>Following which we will combine the feature map circuit with assigned parameters of the second datapoint</a:t>
            </a:r>
            <a:endParaRPr sz="14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400" dirty="0">
              <a:latin typeface="Arial"/>
              <a:ea typeface="Arial"/>
              <a:cs typeface="Arial"/>
              <a:sym typeface="Arial"/>
            </a:endParaRPr>
          </a:p>
          <a:p>
            <a:pPr marL="457200" lvl="0" indent="-317500" algn="l" rtl="0">
              <a:lnSpc>
                <a:spcPct val="115000"/>
              </a:lnSpc>
              <a:spcBef>
                <a:spcPts val="0"/>
              </a:spcBef>
              <a:spcAft>
                <a:spcPts val="0"/>
              </a:spcAft>
              <a:buClr>
                <a:schemeClr val="dk1"/>
              </a:buClr>
              <a:buSzPts val="1400"/>
              <a:buChar char="●"/>
            </a:pPr>
            <a:r>
              <a:rPr lang="en-GB" sz="1400" dirty="0">
                <a:latin typeface="Times New Roman"/>
                <a:ea typeface="Times New Roman"/>
                <a:cs typeface="Times New Roman"/>
                <a:sym typeface="Times New Roman"/>
              </a:rPr>
              <a:t>We will need to loop and apply </a:t>
            </a:r>
            <a:r>
              <a:rPr lang="en-GB" sz="1400" i="1" dirty="0">
                <a:latin typeface="Times New Roman"/>
                <a:ea typeface="Times New Roman"/>
                <a:cs typeface="Times New Roman"/>
                <a:sym typeface="Times New Roman"/>
              </a:rPr>
              <a:t>a</a:t>
            </a:r>
            <a:r>
              <a:rPr lang="en-GB" sz="1400" dirty="0">
                <a:latin typeface="Times New Roman"/>
                <a:ea typeface="Times New Roman"/>
                <a:cs typeface="Times New Roman"/>
                <a:sym typeface="Times New Roman"/>
              </a:rPr>
              <a:t> and </a:t>
            </a:r>
            <a:r>
              <a:rPr lang="en-GB" sz="1400" i="1" dirty="0">
                <a:latin typeface="Times New Roman"/>
                <a:ea typeface="Times New Roman"/>
                <a:cs typeface="Times New Roman"/>
                <a:sym typeface="Times New Roman"/>
              </a:rPr>
              <a:t>b</a:t>
            </a:r>
            <a:r>
              <a:rPr lang="en-GB" sz="1400" dirty="0">
                <a:latin typeface="Times New Roman"/>
                <a:ea typeface="Times New Roman"/>
                <a:cs typeface="Times New Roman"/>
                <a:sym typeface="Times New Roman"/>
              </a:rPr>
              <a:t> do this for all data points , resulting in;</a:t>
            </a:r>
            <a:endParaRPr sz="1400" dirty="0">
              <a:latin typeface="Times New Roman"/>
              <a:ea typeface="Times New Roman"/>
              <a:cs typeface="Times New Roman"/>
              <a:sym typeface="Times New Roman"/>
            </a:endParaRPr>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a:p>
            <a:pPr marL="457200" lvl="0" indent="-320675" algn="l" rtl="0">
              <a:spcBef>
                <a:spcPts val="0"/>
              </a:spcBef>
              <a:spcAft>
                <a:spcPts val="0"/>
              </a:spcAft>
              <a:buSzPts val="1450"/>
              <a:buFont typeface="Helvetica Neue"/>
              <a:buChar char="●"/>
            </a:pPr>
            <a:r>
              <a:rPr lang="en-GB" sz="1450" dirty="0">
                <a:highlight>
                  <a:schemeClr val="lt1"/>
                </a:highlight>
                <a:latin typeface="Helvetica Neue"/>
                <a:ea typeface="Helvetica Neue"/>
                <a:cs typeface="Helvetica Neue"/>
                <a:sym typeface="Helvetica Neue"/>
              </a:rPr>
              <a:t>Now we will need a SWAP gate between them in order to </a:t>
            </a:r>
            <a:endParaRPr sz="1050" dirty="0">
              <a:highlight>
                <a:srgbClr val="FFFFFF"/>
              </a:highlight>
              <a:latin typeface="Helvetica Neue"/>
              <a:ea typeface="Helvetica Neue"/>
              <a:cs typeface="Helvetica Neue"/>
              <a:sym typeface="Helvetica Neue"/>
            </a:endParaRPr>
          </a:p>
          <a:p>
            <a:pPr marL="914400" lvl="1" indent="-320675" algn="l" rtl="0">
              <a:lnSpc>
                <a:spcPct val="115000"/>
              </a:lnSpc>
              <a:spcBef>
                <a:spcPts val="0"/>
              </a:spcBef>
              <a:spcAft>
                <a:spcPts val="0"/>
              </a:spcAft>
              <a:buClr>
                <a:schemeClr val="dk1"/>
              </a:buClr>
              <a:buSzPts val="1450"/>
              <a:buFont typeface="Helvetica Neue"/>
              <a:buAutoNum type="alphaLcPeriod"/>
            </a:pPr>
            <a:r>
              <a:rPr lang="en-GB" sz="1400" dirty="0">
                <a:latin typeface="Times New Roman"/>
                <a:ea typeface="Times New Roman"/>
                <a:cs typeface="Times New Roman"/>
                <a:sym typeface="Times New Roman"/>
              </a:rPr>
              <a:t>KNN implementation, the data is stored in qubit 1. In order to reduce our circuit and ensure all data points are encoded into qubit 1, we will make use of a SWAP Gate.</a:t>
            </a:r>
            <a:endParaRPr sz="1400" dirty="0">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400" dirty="0">
              <a:latin typeface="Times New Roman"/>
              <a:ea typeface="Times New Roman"/>
              <a:cs typeface="Times New Roman"/>
              <a:sym typeface="Times New Roman"/>
            </a:endParaRPr>
          </a:p>
          <a:p>
            <a:pPr marL="914400" lvl="1" indent="-320675" algn="l" rtl="0">
              <a:lnSpc>
                <a:spcPct val="115000"/>
              </a:lnSpc>
              <a:spcBef>
                <a:spcPts val="0"/>
              </a:spcBef>
              <a:spcAft>
                <a:spcPts val="0"/>
              </a:spcAft>
              <a:buClr>
                <a:schemeClr val="dk1"/>
              </a:buClr>
              <a:buSzPts val="1450"/>
              <a:buFont typeface="Helvetica Neue"/>
              <a:buAutoNum type="alphaLcPeriod"/>
            </a:pPr>
            <a:r>
              <a:rPr lang="en-GB" sz="1400" dirty="0">
                <a:latin typeface="Times New Roman"/>
                <a:ea typeface="Times New Roman"/>
                <a:cs typeface="Times New Roman"/>
                <a:sym typeface="Times New Roman"/>
              </a:rPr>
              <a:t>As illustrated in the image above, SWAP gates allow us to </a:t>
            </a:r>
            <a:r>
              <a:rPr lang="en-GB" sz="1400" dirty="0">
                <a:highlight>
                  <a:srgbClr val="FFFFFF"/>
                </a:highlight>
                <a:latin typeface="Times New Roman"/>
                <a:ea typeface="Times New Roman"/>
                <a:cs typeface="Times New Roman"/>
                <a:sym typeface="Times New Roman"/>
              </a:rPr>
              <a:t>move information around in a quantum computer.</a:t>
            </a:r>
            <a:endParaRPr sz="1400" dirty="0">
              <a:highlight>
                <a:srgbClr val="FFFFFF"/>
              </a:highlight>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400" dirty="0">
              <a:highlight>
                <a:srgbClr val="FFFFFF"/>
              </a:highlight>
              <a:latin typeface="Times New Roman"/>
              <a:ea typeface="Times New Roman"/>
              <a:cs typeface="Times New Roman"/>
              <a:sym typeface="Times New Roman"/>
            </a:endParaRPr>
          </a:p>
          <a:p>
            <a:pPr marL="914400" lvl="1" indent="-320675" algn="l" rtl="0">
              <a:lnSpc>
                <a:spcPct val="115000"/>
              </a:lnSpc>
              <a:spcBef>
                <a:spcPts val="0"/>
              </a:spcBef>
              <a:spcAft>
                <a:spcPts val="0"/>
              </a:spcAft>
              <a:buClr>
                <a:schemeClr val="dk1"/>
              </a:buClr>
              <a:buSzPts val="1450"/>
              <a:buFont typeface="Helvetica Neue"/>
              <a:buAutoNum type="alphaLcPeriod"/>
            </a:pPr>
            <a:r>
              <a:rPr lang="en-GB" sz="1400" dirty="0">
                <a:latin typeface="Times New Roman"/>
                <a:ea typeface="Times New Roman"/>
                <a:cs typeface="Times New Roman"/>
                <a:sym typeface="Times New Roman"/>
              </a:rPr>
              <a:t>With this, we can combine the features mapped in qubit 3 with that in qubit 2, then combine that into qubit 1.</a:t>
            </a:r>
            <a:endParaRPr sz="1400" dirty="0">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400" dirty="0">
              <a:highlight>
                <a:srgbClr val="FFFFFF"/>
              </a:highlight>
              <a:latin typeface="Times New Roman"/>
              <a:ea typeface="Times New Roman"/>
              <a:cs typeface="Times New Roman"/>
              <a:sym typeface="Times New Roman"/>
            </a:endParaRPr>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1134" name="Google Shape;1134;gca6c4a9396_0_6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ca26c39f1d_0_6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t>My aim is to tackle this problem</a:t>
            </a:r>
            <a:endParaRPr sz="1600"/>
          </a:p>
        </p:txBody>
      </p:sp>
      <p:sp>
        <p:nvSpPr>
          <p:cNvPr id="119" name="Google Shape;119;gca26c39f1d_0_6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ca6c4a9396_0_7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sz="1450">
                <a:highlight>
                  <a:srgbClr val="FFFFFF"/>
                </a:highlight>
                <a:latin typeface="Helvetica Neue"/>
                <a:ea typeface="Helvetica Neue"/>
                <a:cs typeface="Helvetica Neue"/>
                <a:sym typeface="Helvetica Neue"/>
              </a:rPr>
              <a:t>Putting it all together </a:t>
            </a: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457200" lvl="0" indent="-320675" algn="l" rtl="0">
              <a:spcBef>
                <a:spcPts val="0"/>
              </a:spcBef>
              <a:spcAft>
                <a:spcPts val="0"/>
              </a:spcAft>
              <a:buSzPts val="1450"/>
              <a:buFont typeface="Helvetica Neue"/>
              <a:buAutoNum type="arabicPeriod"/>
            </a:pPr>
            <a:r>
              <a:rPr lang="en-GB" sz="1450">
                <a:highlight>
                  <a:srgbClr val="FFFFFF"/>
                </a:highlight>
                <a:latin typeface="Helvetica Neue"/>
                <a:ea typeface="Helvetica Neue"/>
                <a:cs typeface="Helvetica Neue"/>
                <a:sym typeface="Helvetica Neue"/>
              </a:rPr>
              <a:t>We will first wrap both the data encoding and the Knn in a subroutine for clarity</a:t>
            </a:r>
            <a:endParaRPr sz="1450">
              <a:highlight>
                <a:srgbClr val="FFFFFF"/>
              </a:highlight>
              <a:latin typeface="Helvetica Neue"/>
              <a:ea typeface="Helvetica Neue"/>
              <a:cs typeface="Helvetica Neue"/>
              <a:sym typeface="Helvetica Neue"/>
            </a:endParaRPr>
          </a:p>
          <a:p>
            <a:pPr marL="45720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457200" lvl="0" indent="-320675" algn="l" rtl="0">
              <a:spcBef>
                <a:spcPts val="0"/>
              </a:spcBef>
              <a:spcAft>
                <a:spcPts val="0"/>
              </a:spcAft>
              <a:buSzPts val="1450"/>
              <a:buFont typeface="Helvetica Neue"/>
              <a:buAutoNum type="arabicPeriod"/>
            </a:pPr>
            <a:r>
              <a:rPr lang="en-GB" sz="1400">
                <a:latin typeface="Times New Roman"/>
                <a:ea typeface="Times New Roman"/>
                <a:cs typeface="Times New Roman"/>
                <a:sym typeface="Times New Roman"/>
              </a:rPr>
              <a:t>Define the circuit , giving it a name and the number of bits it will require</a:t>
            </a:r>
            <a:endParaRPr sz="1400">
              <a:latin typeface="Times New Roman"/>
              <a:ea typeface="Times New Roman"/>
              <a:cs typeface="Times New Roman"/>
              <a:sym typeface="Times New Roman"/>
            </a:endParaRPr>
          </a:p>
          <a:p>
            <a:pPr marL="457200" lvl="0" indent="0" algn="l" rtl="0">
              <a:spcBef>
                <a:spcPts val="0"/>
              </a:spcBef>
              <a:spcAft>
                <a:spcPts val="0"/>
              </a:spcAft>
              <a:buNone/>
            </a:pPr>
            <a:endParaRPr sz="1400">
              <a:latin typeface="Times New Roman"/>
              <a:ea typeface="Times New Roman"/>
              <a:cs typeface="Times New Roman"/>
              <a:sym typeface="Times New Roman"/>
            </a:endParaRPr>
          </a:p>
          <a:p>
            <a:pPr marL="457200" lvl="0" indent="-317500" algn="l" rtl="0">
              <a:lnSpc>
                <a:spcPct val="115000"/>
              </a:lnSpc>
              <a:spcBef>
                <a:spcPts val="0"/>
              </a:spcBef>
              <a:spcAft>
                <a:spcPts val="0"/>
              </a:spcAft>
              <a:buSzPts val="1400"/>
              <a:buFont typeface="Times New Roman"/>
              <a:buAutoNum type="arabicPeriod"/>
            </a:pPr>
            <a:r>
              <a:rPr lang="en-GB" sz="700">
                <a:latin typeface="Times New Roman"/>
                <a:ea typeface="Times New Roman"/>
                <a:cs typeface="Times New Roman"/>
                <a:sym typeface="Times New Roman"/>
              </a:rPr>
              <a:t>  </a:t>
            </a:r>
            <a:r>
              <a:rPr lang="en-GB" sz="1400">
                <a:latin typeface="Arial"/>
                <a:ea typeface="Arial"/>
                <a:cs typeface="Arial"/>
                <a:sym typeface="Arial"/>
              </a:rPr>
              <a:t>Using the Feature Mapping steps but replacing the instance of circuit with FMap </a:t>
            </a:r>
            <a:endParaRPr sz="1400">
              <a:latin typeface="Arial"/>
              <a:ea typeface="Arial"/>
              <a:cs typeface="Arial"/>
              <a:sym typeface="Arial"/>
            </a:endParaRPr>
          </a:p>
          <a:p>
            <a:pPr marL="457200" lvl="0" indent="0" algn="l" rtl="0">
              <a:spcBef>
                <a:spcPts val="0"/>
              </a:spcBef>
              <a:spcAft>
                <a:spcPts val="0"/>
              </a:spcAft>
              <a:buNone/>
            </a:pPr>
            <a:endParaRPr sz="1400">
              <a:latin typeface="Times New Roman"/>
              <a:ea typeface="Times New Roman"/>
              <a:cs typeface="Times New Roman"/>
              <a:sym typeface="Times New Roman"/>
            </a:endParaRPr>
          </a:p>
          <a:p>
            <a:pPr marL="457200" lvl="0" indent="-317500" algn="l" rtl="0">
              <a:lnSpc>
                <a:spcPct val="115000"/>
              </a:lnSpc>
              <a:spcBef>
                <a:spcPts val="0"/>
              </a:spcBef>
              <a:spcAft>
                <a:spcPts val="0"/>
              </a:spcAft>
              <a:buSzPts val="1400"/>
              <a:buFont typeface="Times New Roman"/>
              <a:buAutoNum type="arabicPeriod"/>
            </a:pPr>
            <a:r>
              <a:rPr lang="en-GB" sz="700">
                <a:latin typeface="Times New Roman"/>
                <a:ea typeface="Times New Roman"/>
                <a:cs typeface="Times New Roman"/>
                <a:sym typeface="Times New Roman"/>
              </a:rPr>
              <a:t>  </a:t>
            </a:r>
            <a:r>
              <a:rPr lang="en-GB" sz="1400">
                <a:latin typeface="Arial"/>
                <a:ea typeface="Arial"/>
                <a:cs typeface="Arial"/>
                <a:sym typeface="Arial"/>
              </a:rPr>
              <a:t>Set it to gate that can be manipulated </a:t>
            </a:r>
            <a:endParaRPr sz="1400">
              <a:latin typeface="Arial"/>
              <a:ea typeface="Arial"/>
              <a:cs typeface="Arial"/>
              <a:sym typeface="Arial"/>
            </a:endParaRPr>
          </a:p>
          <a:p>
            <a:pPr marL="457200" lvl="0" indent="0" algn="l" rtl="0">
              <a:spcBef>
                <a:spcPts val="0"/>
              </a:spcBef>
              <a:spcAft>
                <a:spcPts val="0"/>
              </a:spcAft>
              <a:buNone/>
            </a:pP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AutoNum type="arabicPeriod"/>
            </a:pPr>
            <a:r>
              <a:rPr lang="en-GB" sz="1400">
                <a:latin typeface="Times New Roman"/>
                <a:ea typeface="Times New Roman"/>
                <a:cs typeface="Times New Roman"/>
                <a:sym typeface="Times New Roman"/>
              </a:rPr>
              <a:t>Add our new formed subroutine to our current circuit, passing in the specified number of qubits as its parameters</a:t>
            </a:r>
            <a:endParaRPr sz="1400">
              <a:latin typeface="Times New Roman"/>
              <a:ea typeface="Times New Roman"/>
              <a:cs typeface="Times New Roman"/>
              <a:sym typeface="Times New Roman"/>
            </a:endParaRPr>
          </a:p>
          <a:p>
            <a:pPr marL="457200" lvl="0" indent="0" algn="l" rtl="0">
              <a:spcBef>
                <a:spcPts val="0"/>
              </a:spcBef>
              <a:spcAft>
                <a:spcPts val="0"/>
              </a:spcAft>
              <a:buNone/>
            </a:pPr>
            <a:endParaRPr sz="145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050">
              <a:highlight>
                <a:srgbClr val="FFFFFF"/>
              </a:highlight>
              <a:latin typeface="Helvetica Neue"/>
              <a:ea typeface="Helvetica Neue"/>
              <a:cs typeface="Helvetica Neue"/>
              <a:sym typeface="Helvetica Neue"/>
            </a:endParaRPr>
          </a:p>
        </p:txBody>
      </p:sp>
      <p:sp>
        <p:nvSpPr>
          <p:cNvPr id="1152" name="Google Shape;1152;gca6c4a9396_0_7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ca6c4a9396_0_95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04800" algn="l" rtl="0">
              <a:spcBef>
                <a:spcPts val="1134"/>
              </a:spcBef>
              <a:spcAft>
                <a:spcPts val="0"/>
              </a:spcAft>
              <a:buSzPts val="1800"/>
              <a:buChar char="–"/>
            </a:pPr>
            <a:r>
              <a:rPr lang="en-GB" b="0" dirty="0"/>
              <a:t>F</a:t>
            </a:r>
            <a:r>
              <a:rPr lang="en-GB" dirty="0"/>
              <a:t>i</a:t>
            </a:r>
            <a:r>
              <a:rPr lang="en-GB" b="0" dirty="0"/>
              <a:t>rst </a:t>
            </a:r>
            <a:r>
              <a:rPr lang="en-GB" dirty="0"/>
              <a:t>one would</a:t>
            </a:r>
            <a:r>
              <a:rPr lang="en-GB" b="0" dirty="0"/>
              <a:t> have to know what type of operation one </a:t>
            </a:r>
            <a:r>
              <a:rPr lang="en-GB" dirty="0"/>
              <a:t>would like to carry out.</a:t>
            </a:r>
            <a:r>
              <a:rPr lang="en-GB" b="0" dirty="0"/>
              <a:t> </a:t>
            </a:r>
            <a:endParaRPr lang="en-GB" dirty="0"/>
          </a:p>
          <a:p>
            <a:pPr marL="317500" lvl="1" indent="-304800" algn="l" rtl="0">
              <a:spcBef>
                <a:spcPts val="1134"/>
              </a:spcBef>
              <a:spcAft>
                <a:spcPts val="0"/>
              </a:spcAft>
              <a:buSzPts val="1800"/>
              <a:buChar char="–"/>
            </a:pPr>
            <a:r>
              <a:rPr lang="en-GB" dirty="0"/>
              <a:t>Machine Learning Algorithm: SVM, KNN</a:t>
            </a:r>
          </a:p>
          <a:p>
            <a:pPr marL="317500" lvl="1" indent="-317500" algn="l" rtl="0">
              <a:spcBef>
                <a:spcPts val="1134"/>
              </a:spcBef>
              <a:spcAft>
                <a:spcPts val="0"/>
              </a:spcAft>
              <a:buSzPts val="1800"/>
              <a:buChar char="–"/>
            </a:pPr>
            <a:r>
              <a:rPr lang="en-GB" dirty="0"/>
              <a:t>Search Algorithm: </a:t>
            </a:r>
            <a:r>
              <a:rPr lang="en-GB" dirty="0" err="1"/>
              <a:t>Grovers</a:t>
            </a:r>
            <a:endParaRPr lang="en-GB" dirty="0"/>
          </a:p>
          <a:p>
            <a:pPr marL="0" lvl="0" indent="0" algn="l" rtl="0">
              <a:spcBef>
                <a:spcPts val="0"/>
              </a:spcBef>
              <a:spcAft>
                <a:spcPts val="0"/>
              </a:spcAft>
              <a:buNone/>
            </a:pPr>
            <a:endParaRPr lang="en-IE" dirty="0"/>
          </a:p>
          <a:p>
            <a:pPr marL="0" lvl="0" indent="0" algn="l" rtl="0">
              <a:spcBef>
                <a:spcPts val="0"/>
              </a:spcBef>
              <a:spcAft>
                <a:spcPts val="0"/>
              </a:spcAft>
              <a:buNone/>
            </a:pPr>
            <a:endParaRPr lang="en-IE" dirty="0"/>
          </a:p>
          <a:p>
            <a:pPr marL="0" lvl="0" indent="0" algn="l" rtl="0">
              <a:spcBef>
                <a:spcPts val="0"/>
              </a:spcBef>
              <a:spcAft>
                <a:spcPts val="0"/>
              </a:spcAft>
              <a:buNone/>
            </a:pPr>
            <a:endParaRPr lang="en-IE" dirty="0"/>
          </a:p>
          <a:p>
            <a:pPr marL="0" lvl="0" indent="0" algn="l" rtl="0">
              <a:spcBef>
                <a:spcPts val="0"/>
              </a:spcBef>
              <a:spcAft>
                <a:spcPts val="0"/>
              </a:spcAft>
              <a:buNone/>
            </a:pPr>
            <a:endParaRPr lang="en-IE" dirty="0"/>
          </a:p>
          <a:p>
            <a:pPr marL="0" lvl="0" indent="0" algn="l" rtl="0">
              <a:spcBef>
                <a:spcPts val="0"/>
              </a:spcBef>
              <a:spcAft>
                <a:spcPts val="0"/>
              </a:spcAft>
              <a:buNone/>
            </a:pPr>
            <a:r>
              <a:rPr lang="en-IE" dirty="0"/>
              <a:t>In our case it It is quantum machine learning algorithms</a:t>
            </a:r>
            <a:r>
              <a:rPr lang="en-IE" dirty="0">
                <a:sym typeface="Wingdings" pitchFamily="2" charset="2"/>
              </a:rPr>
              <a:t> SVM and KNN which will be Quantum SVM and QKNN</a:t>
            </a:r>
            <a:endParaRPr lang="en-IE" dirty="0"/>
          </a:p>
          <a:p>
            <a:pPr marL="0" lvl="0" indent="0" algn="l" rtl="0">
              <a:spcBef>
                <a:spcPts val="0"/>
              </a:spcBef>
              <a:spcAft>
                <a:spcPts val="0"/>
              </a:spcAft>
              <a:buNone/>
            </a:pPr>
            <a:r>
              <a:rPr lang="en-IE" dirty="0"/>
              <a:t> and a quantum based search algorithm: Grover’s search</a:t>
            </a:r>
          </a:p>
          <a:p>
            <a:pPr marL="0" lvl="0" indent="0" algn="l" rtl="0">
              <a:spcBef>
                <a:spcPts val="0"/>
              </a:spcBef>
              <a:spcAft>
                <a:spcPts val="0"/>
              </a:spcAft>
              <a:buNone/>
            </a:pPr>
            <a:endParaRPr lang="en-I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dirty="0"/>
              <a:t>We will discuss KNN in more detail today, in order to show the quantum logic we just learn in action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dirty="0"/>
              <a:t>And give an brief over view of Grover's and QSVM that will eb explored in more detail in the dissertation </a:t>
            </a:r>
          </a:p>
          <a:p>
            <a:pPr marL="0" lvl="0" indent="0" algn="l" rtl="0">
              <a:spcBef>
                <a:spcPts val="0"/>
              </a:spcBef>
              <a:spcAft>
                <a:spcPts val="0"/>
              </a:spcAft>
              <a:buNone/>
            </a:pPr>
            <a:endParaRPr dirty="0"/>
          </a:p>
        </p:txBody>
      </p:sp>
      <p:sp>
        <p:nvSpPr>
          <p:cNvPr id="311" name="Google Shape;311;gca6c4a9396_0_95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ca6c4a9396_0_98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KNN is a supervised learning algorithm used for classification and regression problem.</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It makes predictions by learning from the past available data.</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KNN Algorithm is based on </a:t>
            </a:r>
            <a:r>
              <a:rPr lang="en-GB" sz="1600" b="1" dirty="0">
                <a:solidFill>
                  <a:srgbClr val="292929"/>
                </a:solidFill>
                <a:highlight>
                  <a:srgbClr val="FFFFFF"/>
                </a:highlight>
                <a:latin typeface="Georgia"/>
                <a:ea typeface="Georgia"/>
                <a:cs typeface="Georgia"/>
                <a:sym typeface="Georgia"/>
              </a:rPr>
              <a:t>feature similarity</a:t>
            </a:r>
            <a:r>
              <a:rPr lang="en-GB" sz="1600" dirty="0">
                <a:solidFill>
                  <a:srgbClr val="292929"/>
                </a:solidFill>
                <a:highlight>
                  <a:srgbClr val="FFFFFF"/>
                </a:highlight>
                <a:latin typeface="Georgia"/>
                <a:ea typeface="Georgia"/>
                <a:cs typeface="Georgia"/>
                <a:sym typeface="Georgia"/>
              </a:rPr>
              <a:t>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Now we’ll break down each component of QKNN and explore it further in order to see our qubits in action</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p:txBody>
      </p:sp>
      <p:sp>
        <p:nvSpPr>
          <p:cNvPr id="358" name="Google Shape;358;gca6c4a9396_0_98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ca6c4a9396_0_100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Now we can see what it looks like for </a:t>
            </a:r>
            <a:r>
              <a:rPr lang="en-GB" sz="1600" dirty="0" err="1">
                <a:solidFill>
                  <a:srgbClr val="292929"/>
                </a:solidFill>
                <a:highlight>
                  <a:srgbClr val="FFFFFF"/>
                </a:highlight>
                <a:latin typeface="Georgia"/>
                <a:ea typeface="Georgia"/>
                <a:cs typeface="Georgia"/>
                <a:sym typeface="Georgia"/>
              </a:rPr>
              <a:t>quanum</a:t>
            </a:r>
            <a:r>
              <a:rPr lang="en-GB" sz="1600" dirty="0">
                <a:solidFill>
                  <a:srgbClr val="292929"/>
                </a:solidFill>
                <a:highlight>
                  <a:srgbClr val="FFFFFF"/>
                </a:highlight>
                <a:latin typeface="Georgia"/>
                <a:ea typeface="Georgia"/>
                <a:cs typeface="Georgia"/>
                <a:sym typeface="Georgia"/>
              </a:rPr>
              <a:t> computers </a:t>
            </a:r>
            <a:r>
              <a:rPr lang="en-GB" sz="1600" dirty="0">
                <a:solidFill>
                  <a:srgbClr val="292929"/>
                </a:solidFill>
                <a:highlight>
                  <a:srgbClr val="FFFFFF"/>
                </a:highlight>
                <a:latin typeface="Georgia"/>
                <a:ea typeface="Georgia"/>
                <a:cs typeface="Georgia"/>
                <a:sym typeface="Wingdings" pitchFamily="2" charset="2"/>
              </a:rPr>
              <a:t></a:t>
            </a:r>
            <a:r>
              <a:rPr lang="en-GB" sz="1600" dirty="0">
                <a:solidFill>
                  <a:srgbClr val="292929"/>
                </a:solidFill>
                <a:highlight>
                  <a:srgbClr val="FFFFFF"/>
                </a:highlight>
                <a:latin typeface="Georgia"/>
                <a:ea typeface="Georgia"/>
                <a:cs typeface="Georgia"/>
                <a:sym typeface="Georgia"/>
              </a:rPr>
              <a:t> this is what the full QKNN circuit looks like</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Now we’ll break down each component and explore it further</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We will put all our gates into </a:t>
            </a:r>
            <a:r>
              <a:rPr lang="en-GB" sz="1600" dirty="0" err="1">
                <a:solidFill>
                  <a:srgbClr val="292929"/>
                </a:solidFill>
                <a:highlight>
                  <a:srgbClr val="FFFFFF"/>
                </a:highlight>
                <a:latin typeface="Georgia"/>
                <a:ea typeface="Georgia"/>
                <a:cs typeface="Georgia"/>
                <a:sym typeface="Georgia"/>
              </a:rPr>
              <a:t>superspotsion</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Then apply to additions</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Then an OR </a:t>
            </a:r>
            <a:r>
              <a:rPr lang="en-GB" sz="1600" dirty="0" err="1">
                <a:solidFill>
                  <a:srgbClr val="292929"/>
                </a:solidFill>
                <a:highlight>
                  <a:srgbClr val="FFFFFF"/>
                </a:highlight>
                <a:latin typeface="Georgia"/>
                <a:ea typeface="Georgia"/>
                <a:cs typeface="Georgia"/>
                <a:sym typeface="Georgia"/>
              </a:rPr>
              <a:t>operatioo</a:t>
            </a:r>
            <a:endParaRPr sz="1600" dirty="0">
              <a:solidFill>
                <a:srgbClr val="292929"/>
              </a:solidFill>
              <a:highlight>
                <a:srgbClr val="FFFFFF"/>
              </a:highlight>
              <a:latin typeface="Georgia"/>
              <a:ea typeface="Georgia"/>
              <a:cs typeface="Georgia"/>
              <a:sym typeface="Georgia"/>
            </a:endParaRPr>
          </a:p>
        </p:txBody>
      </p:sp>
      <p:sp>
        <p:nvSpPr>
          <p:cNvPr id="374" name="Google Shape;374;gca6c4a9396_0_100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ca26c39f1d_0_14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Just some house keeping ..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1134"/>
              </a:spcBef>
              <a:spcAft>
                <a:spcPts val="0"/>
              </a:spcAft>
              <a:buClr>
                <a:schemeClr val="dk1"/>
              </a:buClr>
              <a:buSzPts val="1100"/>
              <a:buFont typeface="Arial"/>
              <a:buNone/>
            </a:pPr>
            <a:r>
              <a:rPr lang="en-GB" sz="1500" dirty="0"/>
              <a:t>Hamming Distance : metric the use for measuring similarity. It’s just a traditional XOR </a:t>
            </a:r>
          </a:p>
          <a:p>
            <a:pPr marL="0" lvl="0" indent="0" algn="l" rtl="0">
              <a:spcBef>
                <a:spcPts val="1134"/>
              </a:spcBef>
              <a:spcAft>
                <a:spcPts val="0"/>
              </a:spcAft>
              <a:buClr>
                <a:schemeClr val="dk1"/>
              </a:buClr>
              <a:buSzPts val="1100"/>
              <a:buFont typeface="Arial"/>
              <a:buNone/>
            </a:pPr>
            <a:endParaRPr lang="en-GB" sz="1500" dirty="0"/>
          </a:p>
          <a:p>
            <a:pPr marL="0" lvl="0" indent="0" algn="l" rtl="0">
              <a:spcBef>
                <a:spcPts val="1134"/>
              </a:spcBef>
              <a:spcAft>
                <a:spcPts val="0"/>
              </a:spcAft>
              <a:buClr>
                <a:schemeClr val="dk1"/>
              </a:buClr>
              <a:buSzPts val="1100"/>
              <a:buFont typeface="Arial"/>
              <a:buNone/>
            </a:pPr>
            <a:r>
              <a:rPr lang="en-GB" sz="1500" dirty="0"/>
              <a:t>Other distance </a:t>
            </a:r>
            <a:r>
              <a:rPr lang="en-GB" sz="1500" dirty="0">
                <a:sym typeface="Wingdings" pitchFamily="2" charset="2"/>
              </a:rPr>
              <a:t> </a:t>
            </a:r>
            <a:endParaRPr lang="en-GB" sz="1500" dirty="0"/>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p:txBody>
      </p:sp>
      <p:sp>
        <p:nvSpPr>
          <p:cNvPr id="391" name="Google Shape;391;gca26c39f1d_0_146: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ca26c39f1d_0_16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407" name="Google Shape;407;gca26c39f1d_0_16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ca26c39f1d_0_18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GB" sz="1600" dirty="0">
              <a:solidFill>
                <a:srgbClr val="292929"/>
              </a:solidFill>
              <a:highlight>
                <a:srgbClr val="FFFFFF"/>
              </a:highlight>
              <a:latin typeface="Georgia"/>
              <a:ea typeface="Georgia"/>
              <a:cs typeface="Georgia"/>
              <a:sym typeface="Georgia"/>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600" b="0" dirty="0">
                <a:highlight>
                  <a:srgbClr val="FFFFFF"/>
                </a:highlight>
              </a:rPr>
              <a:t>We Apply a Hammond gate to q0 and q1 , to put them into superposition.</a:t>
            </a:r>
          </a:p>
          <a:p>
            <a:pPr marL="0" lvl="0" indent="0" algn="l" rtl="0">
              <a:spcBef>
                <a:spcPts val="0"/>
              </a:spcBef>
              <a:spcAft>
                <a:spcPts val="0"/>
              </a:spcAft>
              <a:buNone/>
            </a:pPr>
            <a:endParaRPr lang="en-GB"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lang="en-GB"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lang="en-GB"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What the ID gate means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Now that we have put or training data in the qubit we will apply to the data into a quantum state </a:t>
            </a:r>
          </a:p>
          <a:p>
            <a:pPr marL="0" lvl="0" indent="0" algn="l" rtl="0">
              <a:spcBef>
                <a:spcPts val="0"/>
              </a:spcBef>
              <a:spcAft>
                <a:spcPts val="0"/>
              </a:spcAft>
              <a:buNone/>
            </a:pPr>
            <a:endParaRPr lang="en-GB" sz="1600" dirty="0">
              <a:solidFill>
                <a:srgbClr val="292929"/>
              </a:solidFill>
              <a:highlight>
                <a:srgbClr val="FFFFFF"/>
              </a:highlight>
              <a:latin typeface="Georgia"/>
              <a:ea typeface="Georgia"/>
              <a:cs typeface="Georgia"/>
              <a:sym typeface="Georgia"/>
            </a:endParaRPr>
          </a:p>
        </p:txBody>
      </p:sp>
      <p:sp>
        <p:nvSpPr>
          <p:cNvPr id="426" name="Google Shape;426;gca26c39f1d_0_186: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ca26c39f1d_0_20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We will now put them into </a:t>
            </a:r>
            <a:r>
              <a:rPr lang="en-GB" sz="1600" dirty="0" err="1">
                <a:solidFill>
                  <a:srgbClr val="292929"/>
                </a:solidFill>
                <a:highlight>
                  <a:srgbClr val="FFFFFF"/>
                </a:highlight>
                <a:latin typeface="Georgia"/>
                <a:ea typeface="Georgia"/>
                <a:cs typeface="Georgia"/>
                <a:sym typeface="Georgia"/>
              </a:rPr>
              <a:t>superpsotion</a:t>
            </a:r>
            <a:r>
              <a:rPr lang="en-GB" sz="1600" dirty="0">
                <a:solidFill>
                  <a:srgbClr val="292929"/>
                </a:solidFill>
                <a:highlight>
                  <a:srgbClr val="FFFFFF"/>
                </a:highlight>
                <a:latin typeface="Georgia"/>
                <a:ea typeface="Georgia"/>
                <a:cs typeface="Georgia"/>
                <a:sym typeface="Georgia"/>
              </a:rPr>
              <a:t>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Re-explain CNOT →</a:t>
            </a:r>
            <a:r>
              <a:rPr lang="en-GB" sz="2000" dirty="0">
                <a:solidFill>
                  <a:srgbClr val="292929"/>
                </a:solidFill>
                <a:highlight>
                  <a:srgbClr val="FFFFFF"/>
                </a:highlight>
                <a:latin typeface="Georgia"/>
                <a:ea typeface="Georgia"/>
                <a:cs typeface="Georgia"/>
                <a:sym typeface="Georgia"/>
              </a:rPr>
              <a:t> </a:t>
            </a:r>
            <a:r>
              <a:rPr lang="en-GB" sz="1250" dirty="0">
                <a:highlight>
                  <a:srgbClr val="E4E8EE"/>
                </a:highlight>
                <a:latin typeface="Arial"/>
                <a:ea typeface="Arial"/>
                <a:cs typeface="Arial"/>
                <a:sym typeface="Arial"/>
              </a:rPr>
              <a:t>acts on a pair of qubits, with one acting as ‘control’ ( q0 &amp; q1)) and the</a:t>
            </a:r>
            <a:endParaRPr sz="1250" dirty="0">
              <a:highlight>
                <a:srgbClr val="E4E8EE"/>
              </a:highlight>
              <a:latin typeface="Arial"/>
              <a:ea typeface="Arial"/>
              <a:cs typeface="Arial"/>
              <a:sym typeface="Arial"/>
            </a:endParaRPr>
          </a:p>
          <a:p>
            <a:pPr marL="0" lvl="0" indent="0" algn="l" rtl="0">
              <a:spcBef>
                <a:spcPts val="0"/>
              </a:spcBef>
              <a:spcAft>
                <a:spcPts val="0"/>
              </a:spcAft>
              <a:buNone/>
            </a:pPr>
            <a:r>
              <a:rPr lang="en-GB" sz="1250" dirty="0">
                <a:highlight>
                  <a:srgbClr val="E4E8EE"/>
                </a:highlight>
                <a:latin typeface="Arial"/>
                <a:ea typeface="Arial"/>
                <a:cs typeface="Arial"/>
                <a:sym typeface="Arial"/>
              </a:rPr>
              <a:t>other as ‘target’. It performs a NOT on the target whenever the control is in state |1   </a:t>
            </a:r>
            <a:endParaRPr sz="1250" dirty="0">
              <a:highlight>
                <a:srgbClr val="E4E8EE"/>
              </a:highlight>
              <a:latin typeface="Arial"/>
              <a:ea typeface="Arial"/>
              <a:cs typeface="Arial"/>
              <a:sym typeface="Arial"/>
            </a:endParaRPr>
          </a:p>
          <a:p>
            <a:pPr marL="0" lvl="0" indent="0" algn="l" rtl="0">
              <a:spcBef>
                <a:spcPts val="0"/>
              </a:spcBef>
              <a:spcAft>
                <a:spcPts val="0"/>
              </a:spcAft>
              <a:buNone/>
            </a:pPr>
            <a:endParaRPr sz="1250" dirty="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600" dirty="0">
                <a:solidFill>
                  <a:srgbClr val="292929"/>
                </a:solidFill>
                <a:highlight>
                  <a:srgbClr val="FFFFFF"/>
                </a:highlight>
                <a:latin typeface="Georgia"/>
                <a:ea typeface="Georgia"/>
                <a:cs typeface="Georgia"/>
                <a:sym typeface="Georgia"/>
              </a:rPr>
              <a:t>***Say above after the first paragraph but before the entanglement ***</a:t>
            </a:r>
            <a:endParaRPr sz="1250" dirty="0">
              <a:highlight>
                <a:srgbClr val="E4E8EE"/>
              </a:highlight>
              <a:latin typeface="Arial"/>
              <a:ea typeface="Arial"/>
              <a:cs typeface="Arial"/>
              <a:sym typeface="Arial"/>
            </a:endParaRPr>
          </a:p>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lnSpc>
                <a:spcPct val="115000"/>
              </a:lnSpc>
              <a:spcBef>
                <a:spcPts val="0"/>
              </a:spcBef>
              <a:spcAft>
                <a:spcPts val="0"/>
              </a:spcAft>
              <a:buNone/>
            </a:pPr>
            <a:r>
              <a:rPr lang="en-GB" sz="1700" dirty="0">
                <a:latin typeface="Arial"/>
                <a:ea typeface="Arial"/>
                <a:cs typeface="Arial"/>
                <a:sym typeface="Arial"/>
              </a:rPr>
              <a:t>------------------------</a:t>
            </a:r>
            <a:endParaRPr sz="1700" dirty="0">
              <a:latin typeface="Arial"/>
              <a:ea typeface="Arial"/>
              <a:cs typeface="Arial"/>
              <a:sym typeface="Arial"/>
            </a:endParaRPr>
          </a:p>
          <a:p>
            <a:pPr marL="0" lvl="0" indent="0" algn="l" rtl="0">
              <a:lnSpc>
                <a:spcPct val="115000"/>
              </a:lnSpc>
              <a:spcBef>
                <a:spcPts val="0"/>
              </a:spcBef>
              <a:spcAft>
                <a:spcPts val="0"/>
              </a:spcAft>
              <a:buNone/>
            </a:pPr>
            <a:endParaRPr sz="1700" dirty="0">
              <a:latin typeface="Arial"/>
              <a:ea typeface="Arial"/>
              <a:cs typeface="Arial"/>
              <a:sym typeface="Arial"/>
            </a:endParaRPr>
          </a:p>
          <a:p>
            <a:pPr marL="0" lvl="0" indent="0" algn="l" rtl="0">
              <a:lnSpc>
                <a:spcPct val="115000"/>
              </a:lnSpc>
              <a:spcBef>
                <a:spcPts val="0"/>
              </a:spcBef>
              <a:spcAft>
                <a:spcPts val="0"/>
              </a:spcAft>
              <a:buNone/>
            </a:pPr>
            <a:r>
              <a:rPr lang="en-GB" sz="1700" dirty="0">
                <a:latin typeface="Arial"/>
                <a:ea typeface="Arial"/>
                <a:cs typeface="Arial"/>
                <a:sym typeface="Arial"/>
              </a:rPr>
              <a:t>*** Say below at end **</a:t>
            </a:r>
            <a:endParaRPr sz="1700" dirty="0">
              <a:latin typeface="Arial"/>
              <a:ea typeface="Arial"/>
              <a:cs typeface="Arial"/>
              <a:sym typeface="Arial"/>
            </a:endParaRPr>
          </a:p>
          <a:p>
            <a:pPr marL="0" lvl="0" indent="0" algn="l" rtl="0">
              <a:lnSpc>
                <a:spcPct val="115000"/>
              </a:lnSpc>
              <a:spcBef>
                <a:spcPts val="0"/>
              </a:spcBef>
              <a:spcAft>
                <a:spcPts val="0"/>
              </a:spcAft>
              <a:buNone/>
            </a:pPr>
            <a:r>
              <a:rPr lang="en-GB" sz="1700" dirty="0">
                <a:latin typeface="Arial"/>
                <a:ea typeface="Arial"/>
                <a:cs typeface="Arial"/>
                <a:sym typeface="Arial"/>
              </a:rPr>
              <a:t>We are trying to mirror their states into the q2 and q3 that we will use later → we’ll call them d </a:t>
            </a:r>
            <a:endParaRPr sz="17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dirty="0">
              <a:latin typeface="Arial"/>
              <a:ea typeface="Arial"/>
              <a:cs typeface="Arial"/>
              <a:sym typeface="Arial"/>
            </a:endParaRPr>
          </a:p>
          <a:p>
            <a:pPr marL="0" lvl="0" indent="0" algn="l" rtl="0">
              <a:spcBef>
                <a:spcPts val="0"/>
              </a:spcBef>
              <a:spcAft>
                <a:spcPts val="0"/>
              </a:spcAft>
              <a:buNone/>
            </a:pPr>
            <a:r>
              <a:rPr lang="en-IE" sz="1600" dirty="0">
                <a:solidFill>
                  <a:srgbClr val="292929"/>
                </a:solidFill>
                <a:highlight>
                  <a:srgbClr val="FFFFFF"/>
                </a:highlight>
                <a:latin typeface="Georgia"/>
                <a:ea typeface="Georgia"/>
                <a:cs typeface="Georgia"/>
                <a:sym typeface="Georgia"/>
              </a:rPr>
              <a:t> </a:t>
            </a:r>
            <a:r>
              <a:rPr lang="en-IE" sz="1600" u="sng" dirty="0" err="1">
                <a:solidFill>
                  <a:srgbClr val="292929"/>
                </a:solidFill>
                <a:highlight>
                  <a:srgbClr val="FFFFFF"/>
                </a:highlight>
                <a:latin typeface="Georgia"/>
                <a:ea typeface="Georgia"/>
                <a:cs typeface="Georgia"/>
                <a:sym typeface="Georgia"/>
              </a:rPr>
              <a:t>To:DO</a:t>
            </a:r>
            <a:r>
              <a:rPr lang="en-IE" sz="1600" u="sng" dirty="0">
                <a:solidFill>
                  <a:srgbClr val="292929"/>
                </a:solidFill>
                <a:highlight>
                  <a:srgbClr val="FFFFFF"/>
                </a:highlight>
                <a:latin typeface="Georgia"/>
                <a:ea typeface="Georgia"/>
                <a:cs typeface="Georgia"/>
                <a:sym typeface="Georgia"/>
              </a:rPr>
              <a:t> </a:t>
            </a:r>
            <a:r>
              <a:rPr lang="en-IE" sz="1600" u="sng" dirty="0">
                <a:solidFill>
                  <a:srgbClr val="292929"/>
                </a:solidFill>
                <a:highlight>
                  <a:srgbClr val="FFFFFF"/>
                </a:highlight>
                <a:latin typeface="Georgia"/>
                <a:ea typeface="Georgia"/>
                <a:cs typeface="Georgia"/>
                <a:sym typeface="Wingdings" pitchFamily="2" charset="2"/>
              </a:rPr>
              <a:t> why </a:t>
            </a:r>
            <a:r>
              <a:rPr lang="en-IE" sz="1600" u="sng" dirty="0" err="1">
                <a:solidFill>
                  <a:srgbClr val="292929"/>
                </a:solidFill>
                <a:highlight>
                  <a:srgbClr val="FFFFFF"/>
                </a:highlight>
                <a:latin typeface="Georgia"/>
                <a:ea typeface="Georgia"/>
                <a:cs typeface="Georgia"/>
                <a:sym typeface="Wingdings" pitchFamily="2" charset="2"/>
              </a:rPr>
              <a:t>englement</a:t>
            </a:r>
            <a:r>
              <a:rPr lang="en-IE" sz="1600" u="sng" dirty="0">
                <a:solidFill>
                  <a:srgbClr val="292929"/>
                </a:solidFill>
                <a:highlight>
                  <a:srgbClr val="FFFFFF"/>
                </a:highlight>
                <a:latin typeface="Georgia"/>
                <a:ea typeface="Georgia"/>
                <a:cs typeface="Georgia"/>
                <a:sym typeface="Wingdings" pitchFamily="2" charset="2"/>
              </a:rPr>
              <a:t>  of q2 and q3</a:t>
            </a:r>
            <a:endParaRPr sz="1600" dirty="0">
              <a:solidFill>
                <a:srgbClr val="292929"/>
              </a:solidFill>
              <a:highlight>
                <a:srgbClr val="FFFFFF"/>
              </a:highlight>
              <a:latin typeface="Georgia"/>
              <a:ea typeface="Georgia"/>
              <a:cs typeface="Georgia"/>
              <a:sym typeface="Georgia"/>
            </a:endParaRPr>
          </a:p>
        </p:txBody>
      </p:sp>
      <p:sp>
        <p:nvSpPr>
          <p:cNvPr id="447" name="Google Shape;447;gca26c39f1d_0_205: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ca26c39f1d_0_22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p:txBody>
      </p:sp>
      <p:sp>
        <p:nvSpPr>
          <p:cNvPr id="468" name="Google Shape;468;gca26c39f1d_0_225: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ca26c39f1d_0_26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GB" sz="1300" dirty="0">
                <a:latin typeface="Arial"/>
                <a:ea typeface="Arial"/>
                <a:cs typeface="Arial"/>
                <a:sym typeface="Arial"/>
              </a:rPr>
              <a:t>***Say below before begin ****</a:t>
            </a:r>
            <a:endParaRPr sz="1300" dirty="0">
              <a:latin typeface="Arial"/>
              <a:ea typeface="Arial"/>
              <a:cs typeface="Arial"/>
              <a:sym typeface="Arial"/>
            </a:endParaRPr>
          </a:p>
          <a:p>
            <a:pPr marL="0" lvl="0" indent="0" algn="l" rtl="0">
              <a:lnSpc>
                <a:spcPct val="115000"/>
              </a:lnSpc>
              <a:spcBef>
                <a:spcPts val="0"/>
              </a:spcBef>
              <a:spcAft>
                <a:spcPts val="0"/>
              </a:spcAft>
              <a:buNone/>
            </a:pPr>
            <a:r>
              <a:rPr lang="en-GB" sz="1300" dirty="0">
                <a:latin typeface="Arial"/>
                <a:ea typeface="Arial"/>
                <a:cs typeface="Arial"/>
                <a:sym typeface="Arial"/>
              </a:rPr>
              <a:t>Following them same paper </a:t>
            </a:r>
            <a:endParaRPr sz="1300" dirty="0">
              <a:latin typeface="Arial"/>
              <a:ea typeface="Arial"/>
              <a:cs typeface="Arial"/>
              <a:sym typeface="Arial"/>
            </a:endParaRPr>
          </a:p>
          <a:p>
            <a:pPr marL="0" lvl="0" indent="0" algn="l" rtl="0">
              <a:lnSpc>
                <a:spcPct val="115000"/>
              </a:lnSpc>
              <a:spcBef>
                <a:spcPts val="0"/>
              </a:spcBef>
              <a:spcAft>
                <a:spcPts val="0"/>
              </a:spcAft>
              <a:buNone/>
            </a:pPr>
            <a:r>
              <a:rPr lang="en-GB" sz="1300" dirty="0">
                <a:latin typeface="Arial"/>
                <a:ea typeface="Arial"/>
                <a:cs typeface="Arial"/>
                <a:sym typeface="Arial"/>
              </a:rPr>
              <a:t>We will first need to create and addition </a:t>
            </a:r>
            <a:endParaRPr sz="1300" dirty="0">
              <a:latin typeface="Arial"/>
              <a:ea typeface="Arial"/>
              <a:cs typeface="Arial"/>
              <a:sym typeface="Arial"/>
            </a:endParaRPr>
          </a:p>
          <a:p>
            <a:pPr marL="0" lvl="0" indent="0" algn="l" rtl="0">
              <a:lnSpc>
                <a:spcPct val="115000"/>
              </a:lnSpc>
              <a:spcBef>
                <a:spcPts val="0"/>
              </a:spcBef>
              <a:spcAft>
                <a:spcPts val="0"/>
              </a:spcAft>
              <a:buNone/>
            </a:pPr>
            <a:endParaRPr sz="1300" dirty="0">
              <a:latin typeface="Arial"/>
              <a:ea typeface="Arial"/>
              <a:cs typeface="Arial"/>
              <a:sym typeface="Arial"/>
            </a:endParaRPr>
          </a:p>
          <a:p>
            <a:pPr marL="0" lvl="0" indent="0" algn="l" rtl="0">
              <a:lnSpc>
                <a:spcPct val="115000"/>
              </a:lnSpc>
              <a:spcBef>
                <a:spcPts val="0"/>
              </a:spcBef>
              <a:spcAft>
                <a:spcPts val="0"/>
              </a:spcAft>
              <a:buNone/>
            </a:pPr>
            <a:r>
              <a:rPr lang="en-GB" sz="1300" dirty="0">
                <a:latin typeface="Arial"/>
                <a:ea typeface="Arial"/>
                <a:cs typeface="Arial"/>
                <a:sym typeface="Arial"/>
              </a:rPr>
              <a:t>With q2 and q3 being our d0 and d1</a:t>
            </a:r>
            <a:endParaRPr sz="1300" dirty="0">
              <a:latin typeface="Arial"/>
              <a:ea typeface="Arial"/>
              <a:cs typeface="Arial"/>
              <a:sym typeface="Arial"/>
            </a:endParaRPr>
          </a:p>
          <a:p>
            <a:pPr marL="0" lvl="0" indent="0" algn="l" rtl="0">
              <a:lnSpc>
                <a:spcPct val="115000"/>
              </a:lnSpc>
              <a:spcBef>
                <a:spcPts val="0"/>
              </a:spcBef>
              <a:spcAft>
                <a:spcPts val="0"/>
              </a:spcAft>
              <a:buNone/>
            </a:pPr>
            <a:endParaRPr sz="1300" dirty="0">
              <a:latin typeface="Arial"/>
              <a:ea typeface="Arial"/>
              <a:cs typeface="Arial"/>
              <a:sym typeface="Arial"/>
            </a:endParaRPr>
          </a:p>
          <a:p>
            <a:pPr marL="0" lvl="0" indent="0" algn="l" rtl="0">
              <a:lnSpc>
                <a:spcPct val="115000"/>
              </a:lnSpc>
              <a:spcBef>
                <a:spcPts val="0"/>
              </a:spcBef>
              <a:spcAft>
                <a:spcPts val="0"/>
              </a:spcAft>
              <a:buNone/>
            </a:pPr>
            <a:r>
              <a:rPr lang="en-GB" sz="1300" dirty="0">
                <a:latin typeface="Arial"/>
                <a:ea typeface="Arial"/>
                <a:cs typeface="Arial"/>
                <a:sym typeface="Arial"/>
              </a:rPr>
              <a:t>We will add a0+ a1 = d0 and a0+ a1 = d1 </a:t>
            </a:r>
            <a:endParaRPr sz="1300" dirty="0">
              <a:latin typeface="Arial"/>
              <a:ea typeface="Arial"/>
              <a:cs typeface="Arial"/>
              <a:sym typeface="Arial"/>
            </a:endParaRPr>
          </a:p>
          <a:p>
            <a:pPr marL="0" lvl="0" indent="0" algn="l" rtl="0">
              <a:lnSpc>
                <a:spcPct val="115000"/>
              </a:lnSpc>
              <a:spcBef>
                <a:spcPts val="0"/>
              </a:spcBef>
              <a:spcAft>
                <a:spcPts val="0"/>
              </a:spcAft>
              <a:buNone/>
            </a:pPr>
            <a:endParaRPr sz="1300" dirty="0">
              <a:latin typeface="Arial"/>
              <a:ea typeface="Arial"/>
              <a:cs typeface="Arial"/>
              <a:sym typeface="Arial"/>
            </a:endParaRPr>
          </a:p>
          <a:p>
            <a:pPr marL="0" lvl="0" indent="0" algn="l" rtl="0">
              <a:lnSpc>
                <a:spcPct val="115000"/>
              </a:lnSpc>
              <a:spcBef>
                <a:spcPts val="0"/>
              </a:spcBef>
              <a:spcAft>
                <a:spcPts val="0"/>
              </a:spcAft>
              <a:buNone/>
            </a:pPr>
            <a:r>
              <a:rPr lang="en-GB" sz="1300" dirty="0">
                <a:latin typeface="Arial"/>
                <a:ea typeface="Arial"/>
                <a:cs typeface="Arial"/>
                <a:sym typeface="Arial"/>
              </a:rPr>
              <a:t>We will be following this design on the left</a:t>
            </a:r>
            <a:endParaRPr sz="1300" dirty="0">
              <a:latin typeface="Arial"/>
              <a:ea typeface="Arial"/>
              <a:cs typeface="Arial"/>
              <a:sym typeface="Arial"/>
            </a:endParaRPr>
          </a:p>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lnSpc>
                <a:spcPct val="115000"/>
              </a:lnSpc>
              <a:spcBef>
                <a:spcPts val="0"/>
              </a:spcBef>
              <a:spcAft>
                <a:spcPts val="0"/>
              </a:spcAft>
              <a:buNone/>
            </a:pPr>
            <a:r>
              <a:rPr lang="en-GB" sz="1100" dirty="0">
                <a:latin typeface="Arial"/>
                <a:ea typeface="Arial"/>
                <a:cs typeface="Arial"/>
                <a:sym typeface="Arial"/>
              </a:rPr>
              <a:t>[1]</a:t>
            </a:r>
            <a:r>
              <a:rPr lang="en-GB" sz="1500" dirty="0">
                <a:latin typeface="Arial"/>
                <a:ea typeface="Arial"/>
                <a:cs typeface="Arial"/>
                <a:sym typeface="Arial"/>
              </a:rPr>
              <a:t> </a:t>
            </a:r>
            <a:r>
              <a:rPr lang="en-GB" sz="1400" dirty="0">
                <a:highlight>
                  <a:srgbClr val="E4E8EE"/>
                </a:highlight>
                <a:latin typeface="Arial"/>
                <a:ea typeface="Arial"/>
                <a:cs typeface="Arial"/>
                <a:sym typeface="Arial"/>
              </a:rPr>
              <a:t>P. Kaye, “Reversible addition circuit using one ancillary bit with application to quantum</a:t>
            </a:r>
            <a:endParaRPr sz="1400" dirty="0">
              <a:highlight>
                <a:srgbClr val="E4E8EE"/>
              </a:highlight>
              <a:latin typeface="Arial"/>
              <a:ea typeface="Arial"/>
              <a:cs typeface="Arial"/>
              <a:sym typeface="Arial"/>
            </a:endParaRPr>
          </a:p>
          <a:p>
            <a:pPr marL="0" lvl="0" indent="0" algn="l" rtl="0">
              <a:spcBef>
                <a:spcPts val="0"/>
              </a:spcBef>
              <a:spcAft>
                <a:spcPts val="0"/>
              </a:spcAft>
              <a:buNone/>
            </a:pPr>
            <a:r>
              <a:rPr lang="en-GB" sz="1400" dirty="0">
                <a:highlight>
                  <a:srgbClr val="E4E8EE"/>
                </a:highlight>
                <a:latin typeface="Arial"/>
                <a:ea typeface="Arial"/>
                <a:cs typeface="Arial"/>
                <a:sym typeface="Arial"/>
              </a:rPr>
              <a:t>computing,”</a:t>
            </a:r>
            <a:endParaRPr sz="1400" dirty="0">
              <a:highlight>
                <a:srgbClr val="E4E8EE"/>
              </a:highlight>
              <a:latin typeface="Arial"/>
              <a:ea typeface="Arial"/>
              <a:cs typeface="Arial"/>
              <a:sym typeface="Arial"/>
            </a:endParaRPr>
          </a:p>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p:txBody>
      </p:sp>
      <p:sp>
        <p:nvSpPr>
          <p:cNvPr id="486" name="Google Shape;486;gca26c39f1d_0_266: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ca6c4a9396_0_84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1134"/>
              </a:spcBef>
              <a:spcAft>
                <a:spcPts val="0"/>
              </a:spcAft>
              <a:buNone/>
            </a:pPr>
            <a:r>
              <a:rPr lang="en-GB" sz="1600"/>
              <a:t>** After the fist point **</a:t>
            </a:r>
            <a:endParaRPr sz="1600"/>
          </a:p>
          <a:p>
            <a:pPr marL="317500" lvl="1" indent="-292100" algn="l" rtl="0">
              <a:spcBef>
                <a:spcPts val="1134"/>
              </a:spcBef>
              <a:spcAft>
                <a:spcPts val="0"/>
              </a:spcAft>
              <a:buClr>
                <a:srgbClr val="0070BB"/>
              </a:buClr>
              <a:buSzPts val="1600"/>
              <a:buChar char="–"/>
            </a:pPr>
            <a:r>
              <a:rPr lang="en-GB" sz="1600"/>
              <a:t>Create a more inviting approach for more to build on</a:t>
            </a:r>
            <a:endParaRPr sz="1600"/>
          </a:p>
          <a:p>
            <a:pPr marL="0" lvl="0" indent="0" algn="l" rtl="0">
              <a:spcBef>
                <a:spcPts val="0"/>
              </a:spcBef>
              <a:spcAft>
                <a:spcPts val="0"/>
              </a:spcAft>
              <a:buNone/>
            </a:pPr>
            <a:endParaRPr/>
          </a:p>
          <a:p>
            <a:pPr marL="0" lvl="0" indent="0" algn="l" rtl="0">
              <a:spcBef>
                <a:spcPts val="0"/>
              </a:spcBef>
              <a:spcAft>
                <a:spcPts val="0"/>
              </a:spcAft>
              <a:buNone/>
            </a:pPr>
            <a:r>
              <a:rPr lang="en-GB" sz="1600"/>
              <a:t>** After 2nd paragrapH**</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GB" sz="1600"/>
              <a:t>We will create modular options to  swap in the different kinds of Machine learning and searching circuits </a:t>
            </a:r>
            <a:endParaRPr sz="1600"/>
          </a:p>
          <a:p>
            <a:pPr marL="0" lvl="0" indent="0" algn="l" rtl="0">
              <a:spcBef>
                <a:spcPts val="0"/>
              </a:spcBef>
              <a:spcAft>
                <a:spcPts val="0"/>
              </a:spcAft>
              <a:buNone/>
            </a:pPr>
            <a:endParaRPr sz="1600"/>
          </a:p>
          <a:p>
            <a:pPr marL="0" lvl="0" indent="0" algn="l" rtl="0">
              <a:spcBef>
                <a:spcPts val="0"/>
              </a:spcBef>
              <a:spcAft>
                <a:spcPts val="0"/>
              </a:spcAft>
              <a:buNone/>
            </a:pPr>
            <a:endParaRPr sz="1600"/>
          </a:p>
          <a:p>
            <a:pPr marL="0" lvl="0" indent="0" algn="l" rtl="0">
              <a:spcBef>
                <a:spcPts val="0"/>
              </a:spcBef>
              <a:spcAft>
                <a:spcPts val="0"/>
              </a:spcAft>
              <a:buNone/>
            </a:pPr>
            <a:r>
              <a:rPr lang="en-GB" sz="1600"/>
              <a:t>Also How those circuits will handle that data</a:t>
            </a:r>
            <a:endParaRPr sz="1600"/>
          </a:p>
        </p:txBody>
      </p:sp>
      <p:sp>
        <p:nvSpPr>
          <p:cNvPr id="134" name="Google Shape;134;gca6c4a9396_0_848: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ca243c3731_0_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 </a:t>
            </a:r>
            <a:r>
              <a:rPr lang="en-GB" sz="1600" dirty="0" err="1">
                <a:solidFill>
                  <a:srgbClr val="292929"/>
                </a:solidFill>
                <a:highlight>
                  <a:srgbClr val="FFFFFF"/>
                </a:highlight>
                <a:latin typeface="Georgia"/>
                <a:ea typeface="Georgia"/>
                <a:cs typeface="Georgia"/>
                <a:sym typeface="Georgia"/>
              </a:rPr>
              <a:t>To:DO</a:t>
            </a:r>
            <a:r>
              <a:rPr lang="en-GB" sz="1600" dirty="0">
                <a:solidFill>
                  <a:srgbClr val="292929"/>
                </a:solidFill>
                <a:highlight>
                  <a:srgbClr val="FFFFFF"/>
                </a:highlight>
                <a:latin typeface="Georgia"/>
                <a:ea typeface="Georgia"/>
                <a:cs typeface="Georgia"/>
                <a:sym typeface="Georgia"/>
              </a:rPr>
              <a:t> why we need the overflow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We are following the diagram on the left and putting it </a:t>
            </a:r>
            <a:r>
              <a:rPr lang="en-GB" sz="1600" dirty="0" err="1">
                <a:solidFill>
                  <a:srgbClr val="292929"/>
                </a:solidFill>
                <a:highlight>
                  <a:srgbClr val="FFFFFF"/>
                </a:highlight>
                <a:latin typeface="Georgia"/>
                <a:ea typeface="Georgia"/>
                <a:cs typeface="Georgia"/>
                <a:sym typeface="Georgia"/>
              </a:rPr>
              <a:t>ito</a:t>
            </a:r>
            <a:r>
              <a:rPr lang="en-GB" sz="1600" dirty="0">
                <a:solidFill>
                  <a:srgbClr val="292929"/>
                </a:solidFill>
                <a:highlight>
                  <a:srgbClr val="FFFFFF"/>
                </a:highlight>
                <a:latin typeface="Georgia"/>
                <a:ea typeface="Georgia"/>
                <a:cs typeface="Georgia"/>
                <a:sym typeface="Georgia"/>
              </a:rPr>
              <a:t> action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We will apply a </a:t>
            </a:r>
            <a:r>
              <a:rPr lang="en-GB" sz="1600" dirty="0" err="1">
                <a:solidFill>
                  <a:srgbClr val="292929"/>
                </a:solidFill>
                <a:highlight>
                  <a:srgbClr val="FFFFFF"/>
                </a:highlight>
                <a:latin typeface="Georgia"/>
                <a:ea typeface="Georgia"/>
                <a:cs typeface="Georgia"/>
                <a:sym typeface="Georgia"/>
              </a:rPr>
              <a:t>Teoffli</a:t>
            </a:r>
            <a:r>
              <a:rPr lang="en-GB" sz="1600" dirty="0">
                <a:solidFill>
                  <a:srgbClr val="292929"/>
                </a:solidFill>
                <a:highlight>
                  <a:srgbClr val="FFFFFF"/>
                </a:highlight>
                <a:latin typeface="Georgia"/>
                <a:ea typeface="Georgia"/>
                <a:cs typeface="Georgia"/>
                <a:sym typeface="Georgia"/>
              </a:rPr>
              <a:t> gate : </a:t>
            </a:r>
            <a:r>
              <a:rPr lang="en-GB" sz="1400" dirty="0"/>
              <a:t>two qubits act as control and the third qubit act as target. </a:t>
            </a:r>
          </a:p>
          <a:p>
            <a:pPr marL="0" lvl="0" indent="0" algn="l" rtl="0">
              <a:spcBef>
                <a:spcPts val="0"/>
              </a:spcBef>
              <a:spcAft>
                <a:spcPts val="0"/>
              </a:spcAft>
              <a:buNone/>
            </a:pPr>
            <a:endParaRPr lang="en-GB" sz="1400" dirty="0">
              <a:solidFill>
                <a:srgbClr val="292929"/>
              </a:solidFill>
              <a:highlight>
                <a:srgbClr val="FFFFFF"/>
              </a:highlight>
              <a:latin typeface="Georgia"/>
              <a:ea typeface="Georgia"/>
              <a:cs typeface="Georgia"/>
              <a:sym typeface="Georgia"/>
            </a:endParaRPr>
          </a:p>
          <a:p>
            <a:pPr marL="0" lvl="0" indent="0" algn="l" rtl="0">
              <a:lnSpc>
                <a:spcPct val="115000"/>
              </a:lnSpc>
              <a:spcBef>
                <a:spcPts val="0"/>
              </a:spcBef>
              <a:spcAft>
                <a:spcPts val="0"/>
              </a:spcAft>
              <a:buNone/>
            </a:pPr>
            <a:r>
              <a:rPr lang="en-GB" sz="1600" dirty="0">
                <a:latin typeface="Arial"/>
                <a:ea typeface="Arial"/>
                <a:cs typeface="Arial"/>
                <a:sym typeface="Arial"/>
              </a:rPr>
              <a:t>With q2 and q3 being our d0 and d1</a:t>
            </a:r>
          </a:p>
          <a:p>
            <a:pPr marL="0" lvl="0" indent="0" algn="l" rtl="0">
              <a:lnSpc>
                <a:spcPct val="115000"/>
              </a:lnSpc>
              <a:spcBef>
                <a:spcPts val="0"/>
              </a:spcBef>
              <a:spcAft>
                <a:spcPts val="0"/>
              </a:spcAft>
              <a:buNone/>
            </a:pPr>
            <a:endParaRPr lang="en-GB" sz="1600" dirty="0">
              <a:latin typeface="Arial"/>
              <a:ea typeface="Arial"/>
              <a:cs typeface="Arial"/>
              <a:sym typeface="Arial"/>
            </a:endParaRPr>
          </a:p>
          <a:p>
            <a:pPr marL="0" lvl="0" indent="0" algn="l" rtl="0">
              <a:lnSpc>
                <a:spcPct val="115000"/>
              </a:lnSpc>
              <a:spcBef>
                <a:spcPts val="0"/>
              </a:spcBef>
              <a:spcAft>
                <a:spcPts val="0"/>
              </a:spcAft>
              <a:buNone/>
            </a:pPr>
            <a:r>
              <a:rPr lang="en-GB" sz="1600" dirty="0">
                <a:latin typeface="Arial"/>
                <a:ea typeface="Arial"/>
                <a:cs typeface="Arial"/>
                <a:sym typeface="Arial"/>
              </a:rPr>
              <a:t>We will add a0+ a1 = d0 and a0+ a1 = d1 </a:t>
            </a: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p:txBody>
      </p:sp>
      <p:sp>
        <p:nvSpPr>
          <p:cNvPr id="505" name="Google Shape;505;gca243c3731_0_1: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ca243c3731_0_2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 </a:t>
            </a:r>
            <a:r>
              <a:rPr lang="en-GB" sz="1600" dirty="0" err="1">
                <a:solidFill>
                  <a:srgbClr val="292929"/>
                </a:solidFill>
                <a:highlight>
                  <a:srgbClr val="FFFFFF"/>
                </a:highlight>
                <a:latin typeface="Georgia"/>
                <a:ea typeface="Georgia"/>
                <a:cs typeface="Georgia"/>
                <a:sym typeface="Georgia"/>
              </a:rPr>
              <a:t>To:DO</a:t>
            </a:r>
            <a:r>
              <a:rPr lang="en-GB" sz="1600" dirty="0">
                <a:solidFill>
                  <a:srgbClr val="292929"/>
                </a:solidFill>
                <a:highlight>
                  <a:srgbClr val="FFFFFF"/>
                </a:highlight>
                <a:latin typeface="Georgia"/>
                <a:ea typeface="Georgia"/>
                <a:cs typeface="Georgia"/>
                <a:sym typeface="Georgia"/>
              </a:rPr>
              <a:t> why we need the overflow</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 Say at the beginning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Now we repeat all the steps again but for the second addition with qubit 3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457200" lvl="0" indent="-323850" algn="l" rtl="0">
              <a:spcBef>
                <a:spcPts val="0"/>
              </a:spcBef>
              <a:spcAft>
                <a:spcPts val="0"/>
              </a:spcAft>
              <a:buClr>
                <a:schemeClr val="dk1"/>
              </a:buClr>
              <a:buSzPts val="1500"/>
              <a:buAutoNum type="arabicPeriod"/>
            </a:pPr>
            <a:r>
              <a:rPr lang="en-GB" sz="1500" dirty="0"/>
              <a:t>Taking qubit 2. The target is qubit 4 and the control is qubit 5</a:t>
            </a:r>
            <a:endParaRPr sz="1500" dirty="0"/>
          </a:p>
          <a:p>
            <a:pPr marL="457200" lvl="0" indent="0" algn="l" rtl="0">
              <a:spcBef>
                <a:spcPts val="0"/>
              </a:spcBef>
              <a:spcAft>
                <a:spcPts val="0"/>
              </a:spcAft>
              <a:buClr>
                <a:schemeClr val="dk1"/>
              </a:buClr>
              <a:buSzPts val="1100"/>
              <a:buFont typeface="Arial"/>
              <a:buNone/>
            </a:pPr>
            <a:endParaRPr sz="1500" dirty="0"/>
          </a:p>
          <a:p>
            <a:pPr marL="457200" lvl="0" indent="-323850" algn="l" rtl="0">
              <a:spcBef>
                <a:spcPts val="0"/>
              </a:spcBef>
              <a:spcAft>
                <a:spcPts val="0"/>
              </a:spcAft>
              <a:buClr>
                <a:schemeClr val="dk1"/>
              </a:buClr>
              <a:buSzPts val="1500"/>
              <a:buAutoNum type="arabicPeriod"/>
            </a:pPr>
            <a:r>
              <a:rPr lang="en-GB" sz="1500" dirty="0"/>
              <a:t> This time qubit 2 and 5 are the control and the target is qubit 6</a:t>
            </a:r>
            <a:endParaRPr sz="1500" dirty="0"/>
          </a:p>
          <a:p>
            <a:pPr marL="457200" lvl="0" indent="0" algn="l" rtl="0">
              <a:spcBef>
                <a:spcPts val="0"/>
              </a:spcBef>
              <a:spcAft>
                <a:spcPts val="0"/>
              </a:spcAft>
              <a:buClr>
                <a:schemeClr val="dk1"/>
              </a:buClr>
              <a:buSzPts val="1100"/>
              <a:buFont typeface="Arial"/>
              <a:buNone/>
            </a:pPr>
            <a:endParaRPr sz="1500" dirty="0"/>
          </a:p>
          <a:p>
            <a:pPr marL="457200" lvl="0" indent="-323850" algn="l" rtl="0">
              <a:spcBef>
                <a:spcPts val="0"/>
              </a:spcBef>
              <a:spcAft>
                <a:spcPts val="0"/>
              </a:spcAft>
              <a:buClr>
                <a:schemeClr val="dk1"/>
              </a:buClr>
              <a:buSzPts val="1500"/>
              <a:buAutoNum type="arabicPeriod"/>
            </a:pPr>
            <a:r>
              <a:rPr lang="en-GB" sz="1500" dirty="0"/>
              <a:t>Lastly qubit 5 is the target, with qubit  6 and 2 as the controls.</a:t>
            </a:r>
            <a:endParaRPr sz="1500" dirty="0"/>
          </a:p>
          <a:p>
            <a:pPr marL="457200" lvl="0" indent="0" algn="l" rtl="0">
              <a:spcBef>
                <a:spcPts val="0"/>
              </a:spcBef>
              <a:spcAft>
                <a:spcPts val="0"/>
              </a:spcAft>
              <a:buNone/>
            </a:pPr>
            <a:endParaRPr sz="1500" dirty="0"/>
          </a:p>
          <a:p>
            <a:pPr marL="457200" lvl="0" indent="-323850" algn="l" rtl="0">
              <a:spcBef>
                <a:spcPts val="0"/>
              </a:spcBef>
              <a:spcAft>
                <a:spcPts val="0"/>
              </a:spcAft>
              <a:buClr>
                <a:schemeClr val="dk1"/>
              </a:buClr>
              <a:buSzPts val="1500"/>
              <a:buAutoNum type="arabicPeriod"/>
            </a:pPr>
            <a:r>
              <a:rPr lang="en-GB" sz="1500" dirty="0"/>
              <a:t> Negate qubit 6 to find the overflow </a:t>
            </a:r>
            <a:endParaRPr sz="1600" dirty="0">
              <a:solidFill>
                <a:srgbClr val="292929"/>
              </a:solidFill>
              <a:highlight>
                <a:srgbClr val="FFFFFF"/>
              </a:highlight>
              <a:latin typeface="Georgia"/>
              <a:ea typeface="Georgia"/>
              <a:cs typeface="Georgia"/>
              <a:sym typeface="Georgia"/>
            </a:endParaRPr>
          </a:p>
        </p:txBody>
      </p:sp>
      <p:sp>
        <p:nvSpPr>
          <p:cNvPr id="525" name="Google Shape;525;gca243c3731_0_21: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ca243c3731_0_4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 Say at the beginning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Now after the second we have the following circuit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Note : the breaks are used for clareity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 Say before moving to next slide *</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a:solidFill>
                  <a:srgbClr val="292929"/>
                </a:solidFill>
                <a:highlight>
                  <a:srgbClr val="FFFFFF"/>
                </a:highlight>
                <a:latin typeface="Georgia"/>
                <a:ea typeface="Georgia"/>
                <a:cs typeface="Georgia"/>
                <a:sym typeface="Georgia"/>
              </a:rPr>
              <a:t>With the addition done we now need find the condition of the hamming gate → next slide</a:t>
            </a:r>
            <a:endParaRPr sz="1600">
              <a:solidFill>
                <a:srgbClr val="292929"/>
              </a:solidFill>
              <a:highlight>
                <a:srgbClr val="FFFFFF"/>
              </a:highlight>
              <a:latin typeface="Georgia"/>
              <a:ea typeface="Georgia"/>
              <a:cs typeface="Georgia"/>
              <a:sym typeface="Georgia"/>
            </a:endParaRPr>
          </a:p>
        </p:txBody>
      </p:sp>
      <p:sp>
        <p:nvSpPr>
          <p:cNvPr id="547" name="Google Shape;547;gca243c3731_0_4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ca243c3731_0_8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600" dirty="0">
                <a:solidFill>
                  <a:srgbClr val="292929"/>
                </a:solidFill>
                <a:highlight>
                  <a:schemeClr val="lt1"/>
                </a:highlight>
                <a:latin typeface="Georgia"/>
                <a:ea typeface="Georgia"/>
                <a:cs typeface="Georgia"/>
                <a:sym typeface="Georgia"/>
              </a:rPr>
              <a:t>Reminder what hamming distance is → to find the condition we perform a quantum OR gate on the most significant bit </a:t>
            </a:r>
            <a:endParaRPr sz="1600" dirty="0">
              <a:solidFill>
                <a:srgbClr val="292929"/>
              </a:solidFill>
              <a:highlight>
                <a:schemeClr val="lt1"/>
              </a:highlight>
              <a:latin typeface="Georgia"/>
              <a:ea typeface="Georgia"/>
              <a:cs typeface="Georgia"/>
              <a:sym typeface="Georgia"/>
            </a:endParaRPr>
          </a:p>
          <a:p>
            <a:pPr marL="0" lvl="0" indent="0" algn="l" rtl="0">
              <a:spcBef>
                <a:spcPts val="0"/>
              </a:spcBef>
              <a:spcAft>
                <a:spcPts val="0"/>
              </a:spcAft>
              <a:buClr>
                <a:schemeClr val="dk1"/>
              </a:buClr>
              <a:buSzPts val="1100"/>
              <a:buFont typeface="Arial"/>
              <a:buNone/>
            </a:pPr>
            <a:r>
              <a:rPr lang="en-GB" sz="1600" dirty="0">
                <a:solidFill>
                  <a:srgbClr val="292929"/>
                </a:solidFill>
                <a:highlight>
                  <a:schemeClr val="lt1"/>
                </a:highlight>
                <a:latin typeface="Georgia"/>
                <a:ea typeface="Georgia"/>
                <a:cs typeface="Georgia"/>
                <a:sym typeface="Georgia"/>
              </a:rPr>
              <a:t>If there is a zero or 1 → indicating a neighbour</a:t>
            </a:r>
            <a:endParaRPr sz="1600" dirty="0">
              <a:solidFill>
                <a:srgbClr val="292929"/>
              </a:solidFill>
              <a:highlight>
                <a:srgbClr val="FFFFFF"/>
              </a:highlight>
              <a:latin typeface="Georgia"/>
              <a:ea typeface="Georgia"/>
              <a:cs typeface="Georgia"/>
              <a:sym typeface="Georgia"/>
            </a:endParaRPr>
          </a:p>
        </p:txBody>
      </p:sp>
      <p:sp>
        <p:nvSpPr>
          <p:cNvPr id="562" name="Google Shape;562;gca243c3731_0_86: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ca243c3731_0_6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**Say  before  you bring up the slide contents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Reminder what hamming distance is → to find the condition we perform a quantum OR gate on the most significant bit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If there is a zero or 1 → indicating a neighbour</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 </a:t>
            </a:r>
            <a:endParaRPr sz="1600" dirty="0">
              <a:solidFill>
                <a:srgbClr val="292929"/>
              </a:solidFill>
              <a:highlight>
                <a:srgbClr val="FFFFFF"/>
              </a:highlight>
              <a:latin typeface="Georgia"/>
              <a:ea typeface="Georgia"/>
              <a:cs typeface="Georgia"/>
              <a:sym typeface="Georgia"/>
            </a:endParaRPr>
          </a:p>
          <a:p>
            <a:pPr marL="457200" lvl="0" indent="-323850" algn="l" rtl="0">
              <a:spcBef>
                <a:spcPts val="0"/>
              </a:spcBef>
              <a:spcAft>
                <a:spcPts val="0"/>
              </a:spcAft>
              <a:buSzPts val="1500"/>
              <a:buAutoNum type="arabicPeriod"/>
            </a:pPr>
            <a:r>
              <a:rPr lang="en-GB" sz="1600" b="0" dirty="0">
                <a:highlight>
                  <a:srgbClr val="FFFFFF"/>
                </a:highlight>
              </a:rPr>
              <a:t>Taking qubit 4 and 5. We apply a </a:t>
            </a:r>
            <a:r>
              <a:rPr lang="en-GB" sz="1600" b="0" dirty="0" err="1">
                <a:highlight>
                  <a:srgbClr val="FFFFFF"/>
                </a:highlight>
              </a:rPr>
              <a:t>toffoli</a:t>
            </a:r>
            <a:r>
              <a:rPr lang="en-GB" sz="1600" b="0" dirty="0">
                <a:highlight>
                  <a:srgbClr val="FFFFFF"/>
                </a:highlight>
              </a:rPr>
              <a:t> gate. With qubit 7 being the target</a:t>
            </a:r>
          </a:p>
          <a:p>
            <a:pPr marL="457200" lvl="0" indent="0" algn="l" rtl="0">
              <a:spcBef>
                <a:spcPts val="0"/>
              </a:spcBef>
              <a:spcAft>
                <a:spcPts val="0"/>
              </a:spcAft>
              <a:buNone/>
            </a:pPr>
            <a:endParaRPr lang="en-GB" sz="1600" b="0" dirty="0">
              <a:highlight>
                <a:srgbClr val="FFFFFF"/>
              </a:highlight>
            </a:endParaRPr>
          </a:p>
          <a:p>
            <a:pPr marL="457200" lvl="0" indent="-323850" algn="l" rtl="0">
              <a:spcBef>
                <a:spcPts val="0"/>
              </a:spcBef>
              <a:spcAft>
                <a:spcPts val="0"/>
              </a:spcAft>
              <a:buSzPts val="1500"/>
              <a:buAutoNum type="arabicPeriod"/>
            </a:pPr>
            <a:r>
              <a:rPr lang="en-GB" sz="1600" b="0" dirty="0">
                <a:highlight>
                  <a:srgbClr val="FFFFFF"/>
                </a:highlight>
              </a:rPr>
              <a:t>Then taking qubit 5 and 6. We apply another controlled controlled not gate. With qubit 8 as the target. </a:t>
            </a:r>
          </a:p>
        </p:txBody>
      </p:sp>
      <p:sp>
        <p:nvSpPr>
          <p:cNvPr id="582" name="Google Shape;582;gca243c3731_0_6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ca243c3731_0_6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**Say  before  you bring up the slide contents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Reminder what hamming distance is → to find the condition we perform a quantum OR gate on the most significant bit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If there is a zero or 1 → indicating a neighbour</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 Say after the left diagram **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Again </a:t>
            </a:r>
            <a:r>
              <a:rPr lang="en-GB" sz="1300" dirty="0">
                <a:latin typeface="Arial"/>
                <a:ea typeface="Arial"/>
                <a:cs typeface="Arial"/>
                <a:sym typeface="Arial"/>
              </a:rPr>
              <a:t>We will be following this design on the left</a:t>
            </a:r>
            <a:endParaRPr sz="1300" dirty="0">
              <a:latin typeface="Arial"/>
              <a:ea typeface="Arial"/>
              <a:cs typeface="Arial"/>
              <a:sym typeface="Arial"/>
            </a:endParaRPr>
          </a:p>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lnSpc>
                <a:spcPct val="115000"/>
              </a:lnSpc>
              <a:spcBef>
                <a:spcPts val="0"/>
              </a:spcBef>
              <a:spcAft>
                <a:spcPts val="0"/>
              </a:spcAft>
              <a:buNone/>
            </a:pPr>
            <a:r>
              <a:rPr lang="en-GB" sz="1100" dirty="0">
                <a:latin typeface="Arial"/>
                <a:ea typeface="Arial"/>
                <a:cs typeface="Arial"/>
                <a:sym typeface="Arial"/>
              </a:rPr>
              <a:t>[1]</a:t>
            </a:r>
            <a:r>
              <a:rPr lang="en-GB" sz="1500" dirty="0">
                <a:latin typeface="Arial"/>
                <a:ea typeface="Arial"/>
                <a:cs typeface="Arial"/>
                <a:sym typeface="Arial"/>
              </a:rPr>
              <a:t> </a:t>
            </a:r>
            <a:r>
              <a:rPr lang="en-GB" sz="1400" dirty="0">
                <a:highlight>
                  <a:srgbClr val="E4E8EE"/>
                </a:highlight>
                <a:latin typeface="Arial"/>
                <a:ea typeface="Arial"/>
                <a:cs typeface="Arial"/>
                <a:sym typeface="Arial"/>
              </a:rPr>
              <a:t>P. Kaye, “Reversible addition circuit using one ancillary bit with application to quantum</a:t>
            </a:r>
            <a:endParaRPr sz="1400" dirty="0">
              <a:highlight>
                <a:srgbClr val="E4E8EE"/>
              </a:highlight>
              <a:latin typeface="Arial"/>
              <a:ea typeface="Arial"/>
              <a:cs typeface="Arial"/>
              <a:sym typeface="Arial"/>
            </a:endParaRPr>
          </a:p>
          <a:p>
            <a:pPr marL="0" lvl="0" indent="0" algn="l" rtl="0">
              <a:spcBef>
                <a:spcPts val="0"/>
              </a:spcBef>
              <a:spcAft>
                <a:spcPts val="0"/>
              </a:spcAft>
              <a:buNone/>
            </a:pPr>
            <a:r>
              <a:rPr lang="en-GB" sz="1400" dirty="0">
                <a:highlight>
                  <a:srgbClr val="E4E8EE"/>
                </a:highlight>
                <a:latin typeface="Arial"/>
                <a:ea typeface="Arial"/>
                <a:cs typeface="Arial"/>
                <a:sym typeface="Arial"/>
              </a:rPr>
              <a:t>Computing,”</a:t>
            </a: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lnSpc>
                <a:spcPct val="115000"/>
              </a:lnSpc>
              <a:spcBef>
                <a:spcPts val="0"/>
              </a:spcBef>
              <a:spcAft>
                <a:spcPts val="0"/>
              </a:spcAft>
              <a:buNone/>
            </a:pPr>
            <a:r>
              <a:rPr lang="en-GB" sz="1300" dirty="0">
                <a:latin typeface="Arial"/>
                <a:ea typeface="Arial"/>
                <a:cs typeface="Arial"/>
                <a:sym typeface="Arial"/>
              </a:rPr>
              <a:t>** Say at the end **</a:t>
            </a:r>
            <a:endParaRPr sz="1300" dirty="0">
              <a:latin typeface="Arial"/>
              <a:ea typeface="Arial"/>
              <a:cs typeface="Arial"/>
              <a:sym typeface="Arial"/>
            </a:endParaRPr>
          </a:p>
          <a:p>
            <a:pPr marL="0" lvl="0" indent="0" algn="l" rtl="0">
              <a:lnSpc>
                <a:spcPct val="115000"/>
              </a:lnSpc>
              <a:spcBef>
                <a:spcPts val="0"/>
              </a:spcBef>
              <a:spcAft>
                <a:spcPts val="0"/>
              </a:spcAft>
              <a:buNone/>
            </a:pPr>
            <a:r>
              <a:rPr lang="en-GB" sz="1400" dirty="0">
                <a:latin typeface="Arial"/>
                <a:ea typeface="Arial"/>
                <a:cs typeface="Arial"/>
                <a:sym typeface="Arial"/>
              </a:rPr>
              <a:t>Reiterate the </a:t>
            </a:r>
            <a:r>
              <a:rPr lang="en-GB" sz="1400" dirty="0" err="1">
                <a:latin typeface="Arial"/>
                <a:ea typeface="Arial"/>
                <a:cs typeface="Arial"/>
                <a:sym typeface="Arial"/>
              </a:rPr>
              <a:t>toffoli</a:t>
            </a:r>
            <a:r>
              <a:rPr lang="en-GB" sz="1400" dirty="0">
                <a:latin typeface="Arial"/>
                <a:ea typeface="Arial"/>
                <a:cs typeface="Arial"/>
                <a:sym typeface="Arial"/>
              </a:rPr>
              <a:t> idea</a:t>
            </a:r>
            <a:endParaRPr sz="1400" dirty="0">
              <a:latin typeface="Arial"/>
              <a:ea typeface="Arial"/>
              <a:cs typeface="Arial"/>
              <a:sym typeface="Arial"/>
            </a:endParaRPr>
          </a:p>
          <a:p>
            <a:pPr marL="0" lvl="0" indent="0" algn="l" rtl="0">
              <a:lnSpc>
                <a:spcPct val="115000"/>
              </a:lnSpc>
              <a:spcBef>
                <a:spcPts val="0"/>
              </a:spcBef>
              <a:spcAft>
                <a:spcPts val="0"/>
              </a:spcAft>
              <a:buNone/>
            </a:pPr>
            <a:endParaRPr sz="14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GB" sz="1400" dirty="0">
                <a:latin typeface="Arial"/>
                <a:ea typeface="Arial"/>
                <a:cs typeface="Arial"/>
                <a:sym typeface="Arial"/>
              </a:rPr>
              <a:t>Also why we negate at the end </a:t>
            </a:r>
            <a:endParaRPr sz="1300" dirty="0">
              <a:latin typeface="Arial"/>
              <a:ea typeface="Arial"/>
              <a:cs typeface="Arial"/>
              <a:sym typeface="Arial"/>
            </a:endParaRPr>
          </a:p>
        </p:txBody>
      </p:sp>
      <p:sp>
        <p:nvSpPr>
          <p:cNvPr id="582" name="Google Shape;582;gca243c3731_0_6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09972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ca243c3731_0_10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Thus Completing our KNN Circuit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err="1">
                <a:solidFill>
                  <a:srgbClr val="292929"/>
                </a:solidFill>
                <a:highlight>
                  <a:srgbClr val="FFFFFF"/>
                </a:highlight>
                <a:latin typeface="Georgia"/>
                <a:ea typeface="Georgia"/>
                <a:cs typeface="Georgia"/>
                <a:sym typeface="Georgia"/>
              </a:rPr>
              <a:t>Upsdie</a:t>
            </a:r>
            <a:r>
              <a:rPr lang="en-GB" sz="1600" dirty="0">
                <a:solidFill>
                  <a:srgbClr val="292929"/>
                </a:solidFill>
                <a:highlight>
                  <a:srgbClr val="FFFFFF"/>
                </a:highlight>
                <a:latin typeface="Georgia"/>
                <a:ea typeface="Georgia"/>
                <a:cs typeface="Georgia"/>
                <a:sym typeface="Georgia"/>
              </a:rPr>
              <a:t> for quantum KNN is that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GB" sz="1600" dirty="0">
                <a:solidFill>
                  <a:srgbClr val="292929"/>
                </a:solidFill>
                <a:highlight>
                  <a:srgbClr val="FFFFFF"/>
                </a:highlight>
                <a:latin typeface="Georgia"/>
                <a:ea typeface="Georgia"/>
                <a:cs typeface="Georgia"/>
                <a:sym typeface="Georgia"/>
              </a:rPr>
              <a:t>With classical </a:t>
            </a:r>
            <a:r>
              <a:rPr lang="en-GB" sz="1600" dirty="0" err="1">
                <a:solidFill>
                  <a:srgbClr val="292929"/>
                </a:solidFill>
                <a:highlight>
                  <a:srgbClr val="FFFFFF"/>
                </a:highlight>
                <a:latin typeface="Georgia"/>
                <a:ea typeface="Georgia"/>
                <a:cs typeface="Georgia"/>
                <a:sym typeface="Georgia"/>
              </a:rPr>
              <a:t>KNNthe</a:t>
            </a:r>
            <a:r>
              <a:rPr lang="en-GB" sz="1600" dirty="0">
                <a:solidFill>
                  <a:srgbClr val="292929"/>
                </a:solidFill>
                <a:highlight>
                  <a:srgbClr val="FFFFFF"/>
                </a:highlight>
                <a:latin typeface="Georgia"/>
                <a:ea typeface="Georgia"/>
                <a:cs typeface="Georgia"/>
                <a:sym typeface="Georgia"/>
              </a:rPr>
              <a:t> larger the data set the slower </a:t>
            </a: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21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Clr>
                <a:schemeClr val="dk1"/>
              </a:buClr>
              <a:buSzPts val="1100"/>
              <a:buFont typeface="Arial"/>
              <a:buNone/>
            </a:pPr>
            <a:r>
              <a:rPr lang="en-GB" sz="1700" dirty="0">
                <a:highlight>
                  <a:srgbClr val="E4E8EE"/>
                </a:highlight>
                <a:latin typeface="Arial"/>
                <a:ea typeface="Arial"/>
                <a:cs typeface="Arial"/>
                <a:sym typeface="Arial"/>
              </a:rPr>
              <a:t>With Quantum K Nearest Neighbour we’re placing the actual training set</a:t>
            </a:r>
            <a:endParaRPr sz="1700" dirty="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700" dirty="0">
                <a:highlight>
                  <a:srgbClr val="E4E8EE"/>
                </a:highlight>
                <a:latin typeface="Arial"/>
                <a:ea typeface="Arial"/>
                <a:cs typeface="Arial"/>
                <a:sym typeface="Arial"/>
              </a:rPr>
              <a:t>into superposition, so in one run we can calculate all distances between the input and the</a:t>
            </a:r>
            <a:endParaRPr sz="1700" dirty="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700" dirty="0">
                <a:highlight>
                  <a:srgbClr val="E4E8EE"/>
                </a:highlight>
                <a:latin typeface="Arial"/>
                <a:ea typeface="Arial"/>
                <a:cs typeface="Arial"/>
                <a:sym typeface="Arial"/>
              </a:rPr>
              <a:t>entire training set.</a:t>
            </a:r>
            <a:endParaRPr sz="1700" dirty="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700" dirty="0">
                <a:highlight>
                  <a:srgbClr val="E4E8EE"/>
                </a:highlight>
                <a:latin typeface="Arial"/>
                <a:ea typeface="Arial"/>
                <a:cs typeface="Arial"/>
                <a:sym typeface="Arial"/>
              </a:rPr>
              <a:t>So one would only need as much qubits as is needed to encode your entire training set.</a:t>
            </a:r>
            <a:endParaRPr sz="1700" dirty="0">
              <a:highlight>
                <a:srgbClr val="E4E8EE"/>
              </a:highlight>
              <a:latin typeface="Arial"/>
              <a:ea typeface="Arial"/>
              <a:cs typeface="Arial"/>
              <a:sym typeface="Arial"/>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rgbClr val="FFFFFF"/>
              </a:highlight>
              <a:latin typeface="Georgia"/>
              <a:ea typeface="Georgia"/>
              <a:cs typeface="Georgia"/>
              <a:sym typeface="Georgia"/>
            </a:endParaRPr>
          </a:p>
        </p:txBody>
      </p:sp>
      <p:sp>
        <p:nvSpPr>
          <p:cNvPr id="601" name="Google Shape;601;gca243c3731_0_10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ca6c4a9396_0_10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GB" sz="1450" dirty="0">
                <a:highlight>
                  <a:srgbClr val="FFFFFF"/>
                </a:highlight>
                <a:latin typeface="Helvetica Neue"/>
                <a:ea typeface="Helvetica Neue"/>
                <a:cs typeface="Helvetica Neue"/>
                <a:sym typeface="Helvetica Neue"/>
              </a:rPr>
              <a:t>Putting it all together </a:t>
            </a:r>
          </a:p>
          <a:p>
            <a:pPr marL="0" lvl="0" indent="0" algn="l" rtl="0">
              <a:spcBef>
                <a:spcPts val="0"/>
              </a:spcBef>
              <a:spcAft>
                <a:spcPts val="0"/>
              </a:spcAft>
              <a:buNone/>
            </a:pPr>
            <a:r>
              <a:rPr lang="en-GB" sz="1450" dirty="0">
                <a:highlight>
                  <a:srgbClr val="FFFFFF"/>
                </a:highlight>
                <a:latin typeface="Helvetica Neue"/>
                <a:ea typeface="Helvetica Neue"/>
                <a:cs typeface="Helvetica Neue"/>
                <a:sym typeface="Helvetica Neue"/>
              </a:rPr>
              <a:t>Note: they are placed into subroutines allowing the different components, data encoding and circuits to be interchangeable </a:t>
            </a:r>
            <a:endParaRPr sz="14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4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450" dirty="0">
                <a:highlight>
                  <a:srgbClr val="FFFFFF"/>
                </a:highlight>
                <a:latin typeface="Helvetica Neue"/>
                <a:ea typeface="Helvetica Neue"/>
                <a:cs typeface="Helvetica Neue"/>
                <a:sym typeface="Helvetica Neue"/>
              </a:rPr>
              <a:t>This is our circuit output </a:t>
            </a:r>
            <a:endParaRPr sz="1450" dirty="0">
              <a:highlight>
                <a:srgbClr val="FFFFFF"/>
              </a:highlight>
              <a:latin typeface="Helvetica Neue"/>
              <a:ea typeface="Helvetica Neue"/>
              <a:cs typeface="Helvetica Neue"/>
              <a:sym typeface="Helvetica Neue"/>
            </a:endParaRPr>
          </a:p>
        </p:txBody>
      </p:sp>
      <p:sp>
        <p:nvSpPr>
          <p:cNvPr id="1169" name="Google Shape;1169;gca6c4a9396_0_10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ca6c4a9396_0_101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1" indent="-330200" algn="l" rtl="0">
              <a:spcBef>
                <a:spcPts val="1134"/>
              </a:spcBef>
              <a:spcAft>
                <a:spcPts val="0"/>
              </a:spcAft>
              <a:buClr>
                <a:srgbClr val="0070BB"/>
              </a:buClr>
              <a:buSzPts val="2000"/>
              <a:buChar char="–"/>
            </a:pPr>
            <a:r>
              <a:rPr lang="en-GB" sz="2000">
                <a:highlight>
                  <a:schemeClr val="lt1"/>
                </a:highlight>
                <a:latin typeface="Helvetica Neue"/>
                <a:ea typeface="Helvetica Neue"/>
                <a:cs typeface="Helvetica Neue"/>
                <a:sym typeface="Helvetica Neue"/>
              </a:rPr>
              <a:t>Two types of data that can be classified by this algorithms: </a:t>
            </a:r>
            <a:endParaRPr/>
          </a:p>
        </p:txBody>
      </p:sp>
      <p:sp>
        <p:nvSpPr>
          <p:cNvPr id="630" name="Google Shape;630;gca6c4a9396_0_1016: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ca6c4a9396_0_51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GB" sz="1500" dirty="0">
              <a:solidFill>
                <a:srgbClr val="212121"/>
              </a:solidFill>
              <a:highlight>
                <a:srgbClr val="FFFFFF"/>
              </a:highlight>
              <a:latin typeface="Roboto"/>
              <a:ea typeface="Roboto"/>
              <a:cs typeface="Roboto"/>
              <a:sym typeface="Roboto"/>
            </a:endParaRPr>
          </a:p>
          <a:p>
            <a:pPr marL="0" lvl="0" indent="0" algn="l" rtl="0">
              <a:spcBef>
                <a:spcPts val="0"/>
              </a:spcBef>
              <a:spcAft>
                <a:spcPts val="0"/>
              </a:spcAft>
              <a:buNone/>
            </a:pPr>
            <a:endParaRPr lang="en-GB" sz="1500" dirty="0">
              <a:solidFill>
                <a:srgbClr val="212121"/>
              </a:solidFill>
              <a:highlight>
                <a:srgbClr val="FFFFFF"/>
              </a:highlight>
              <a:latin typeface="Roboto"/>
              <a:ea typeface="Roboto"/>
              <a:cs typeface="Roboto"/>
              <a:sym typeface="Roboto"/>
            </a:endParaRPr>
          </a:p>
          <a:p>
            <a:pPr marL="0" lvl="0" indent="0" algn="l" rtl="0">
              <a:spcBef>
                <a:spcPts val="0"/>
              </a:spcBef>
              <a:spcAft>
                <a:spcPts val="0"/>
              </a:spcAft>
              <a:buNone/>
            </a:pPr>
            <a:endParaRPr lang="en-GB" sz="1500" dirty="0">
              <a:solidFill>
                <a:srgbClr val="212121"/>
              </a:solidFill>
              <a:highlight>
                <a:srgbClr val="FFFFFF"/>
              </a:highlight>
              <a:latin typeface="Roboto"/>
              <a:ea typeface="Roboto"/>
              <a:cs typeface="Roboto"/>
              <a:sym typeface="Roboto"/>
            </a:endParaRPr>
          </a:p>
          <a:p>
            <a:pPr marL="0" lvl="0" indent="0" algn="l" rtl="0">
              <a:spcBef>
                <a:spcPts val="0"/>
              </a:spcBef>
              <a:spcAft>
                <a:spcPts val="0"/>
              </a:spcAft>
              <a:buNone/>
            </a:pPr>
            <a:r>
              <a:rPr lang="en-GB" sz="1500" dirty="0">
                <a:solidFill>
                  <a:srgbClr val="212121"/>
                </a:solidFill>
                <a:highlight>
                  <a:srgbClr val="FFFFFF"/>
                </a:highlight>
                <a:latin typeface="Roboto"/>
                <a:ea typeface="Roboto"/>
                <a:cs typeface="Roboto"/>
                <a:sym typeface="Roboto"/>
              </a:rPr>
              <a:t>The idea of the quantum kernel is exactly the same as in the classical case. We take the inner product</a:t>
            </a:r>
          </a:p>
          <a:p>
            <a:pPr marL="0" lvl="0" indent="0" algn="l" rtl="0">
              <a:spcBef>
                <a:spcPts val="0"/>
              </a:spcBef>
              <a:spcAft>
                <a:spcPts val="0"/>
              </a:spcAft>
              <a:buNone/>
            </a:pPr>
            <a:endParaRPr lang="en-GB" sz="1500" dirty="0">
              <a:solidFill>
                <a:srgbClr val="212121"/>
              </a:solidFill>
              <a:highlight>
                <a:srgbClr val="FFFFFF"/>
              </a:highlight>
              <a:latin typeface="Roboto"/>
              <a:ea typeface="Roboto"/>
              <a:sym typeface="Roboto"/>
            </a:endParaRPr>
          </a:p>
          <a:p>
            <a:pPr marL="317500" lvl="1" indent="-330200" algn="l" rtl="0">
              <a:lnSpc>
                <a:spcPct val="115000"/>
              </a:lnSpc>
              <a:spcBef>
                <a:spcPts val="600"/>
              </a:spcBef>
              <a:spcAft>
                <a:spcPts val="0"/>
              </a:spcAft>
              <a:buSzPts val="2000"/>
              <a:buFont typeface="Calibri"/>
              <a:buChar char="–"/>
            </a:pPr>
            <a:r>
              <a:rPr lang="en-IE" dirty="0">
                <a:solidFill>
                  <a:srgbClr val="212121"/>
                </a:solidFill>
              </a:rPr>
              <a:t>While QSVM, has been shown to minimise the loss</a:t>
            </a:r>
            <a:endParaRPr lang="en-IE" dirty="0"/>
          </a:p>
          <a:p>
            <a:pPr marL="317500" lvl="1" indent="-330200" algn="l" rtl="0">
              <a:spcBef>
                <a:spcPts val="1134"/>
              </a:spcBef>
              <a:spcAft>
                <a:spcPts val="0"/>
              </a:spcAft>
              <a:buSzPts val="2000"/>
              <a:buFont typeface="Calibri"/>
              <a:buChar char="–"/>
            </a:pPr>
            <a:r>
              <a:rPr lang="en-IE" dirty="0">
                <a:solidFill>
                  <a:srgbClr val="212121"/>
                </a:solidFill>
              </a:rPr>
              <a:t>Apart from finding the quantum Kernel the QSVM algorithm does only classical optimisation. </a:t>
            </a:r>
          </a:p>
          <a:p>
            <a:pPr marL="317500" lvl="1" indent="-330200" algn="l" rtl="0">
              <a:spcBef>
                <a:spcPts val="1134"/>
              </a:spcBef>
              <a:spcAft>
                <a:spcPts val="0"/>
              </a:spcAft>
              <a:buSzPts val="2000"/>
              <a:buFont typeface="Calibri"/>
              <a:buChar char="–"/>
            </a:pPr>
            <a:r>
              <a:rPr lang="en-IE" dirty="0">
                <a:solidFill>
                  <a:srgbClr val="212121"/>
                </a:solidFill>
              </a:rPr>
              <a:t>In the end there is no difference to the classical SVM, except that the Kernels are coming from a quantum distribution.</a:t>
            </a:r>
          </a:p>
          <a:p>
            <a:pPr marL="0" lvl="0" indent="0" algn="l" rtl="0">
              <a:spcBef>
                <a:spcPts val="0"/>
              </a:spcBef>
              <a:spcAft>
                <a:spcPts val="0"/>
              </a:spcAft>
              <a:buNone/>
            </a:pPr>
            <a:endParaRPr sz="1500" dirty="0"/>
          </a:p>
        </p:txBody>
      </p:sp>
      <p:sp>
        <p:nvSpPr>
          <p:cNvPr id="645" name="Google Shape;645;gca6c4a9396_0_518: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a6c4a9396_0_86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a:t>Not only will the modularised tool provide a way to implement ML swappable circuits but we will also ...</a:t>
            </a:r>
            <a:endParaRPr sz="1600"/>
          </a:p>
        </p:txBody>
      </p:sp>
      <p:sp>
        <p:nvSpPr>
          <p:cNvPr id="150" name="Google Shape;150;gca6c4a9396_0_86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ca6c4a9396_0_103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800" dirty="0"/>
              <a:t>There are two w ways to go about implementing QSVM </a:t>
            </a:r>
            <a:endParaRPr sz="1800" dirty="0"/>
          </a:p>
          <a:p>
            <a:pPr marL="457200" lvl="0" indent="-355600" algn="l" rtl="0">
              <a:spcBef>
                <a:spcPts val="0"/>
              </a:spcBef>
              <a:spcAft>
                <a:spcPts val="0"/>
              </a:spcAft>
              <a:buSzPts val="2000"/>
              <a:buAutoNum type="arabicPeriod"/>
            </a:pPr>
            <a:r>
              <a:rPr lang="en-GB" sz="1650" dirty="0" err="1">
                <a:highlight>
                  <a:srgbClr val="FFFFFF"/>
                </a:highlight>
                <a:latin typeface="Helvetica Neue"/>
                <a:ea typeface="Helvetica Neue"/>
                <a:cs typeface="Helvetica Neue"/>
                <a:sym typeface="Helvetica Neue"/>
              </a:rPr>
              <a:t>Qiskit</a:t>
            </a:r>
            <a:r>
              <a:rPr lang="en-GB" sz="1650" dirty="0">
                <a:highlight>
                  <a:srgbClr val="FFFFFF"/>
                </a:highlight>
                <a:latin typeface="Helvetica Neue"/>
                <a:ea typeface="Helvetica Neue"/>
                <a:cs typeface="Helvetica Neue"/>
                <a:sym typeface="Helvetica Neue"/>
              </a:rPr>
              <a:t> aqua also provides a pre-defined function to train the whole QSVM. Where we only have to provide the feature map, a training and a test set and </a:t>
            </a:r>
            <a:r>
              <a:rPr lang="en-GB" sz="1650" dirty="0" err="1">
                <a:highlight>
                  <a:srgbClr val="FFFFFF"/>
                </a:highlight>
                <a:latin typeface="Helvetica Neue"/>
                <a:ea typeface="Helvetica Neue"/>
                <a:cs typeface="Helvetica Neue"/>
                <a:sym typeface="Helvetica Neue"/>
              </a:rPr>
              <a:t>Qiskit</a:t>
            </a:r>
            <a:r>
              <a:rPr lang="en-GB" sz="1650" dirty="0">
                <a:highlight>
                  <a:srgbClr val="FFFFFF"/>
                </a:highlight>
                <a:latin typeface="Helvetica Neue"/>
                <a:ea typeface="Helvetica Neue"/>
                <a:cs typeface="Helvetica Neue"/>
                <a:sym typeface="Helvetica Neue"/>
              </a:rPr>
              <a:t> will do all the work for us.</a:t>
            </a:r>
            <a:endParaRPr sz="16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6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650" dirty="0">
              <a:highlight>
                <a:srgbClr val="FFFFFF"/>
              </a:highlight>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650" dirty="0">
                <a:solidFill>
                  <a:srgbClr val="000000"/>
                </a:solidFill>
                <a:latin typeface="Helvetica Neue"/>
                <a:ea typeface="Helvetica Neue"/>
                <a:cs typeface="Helvetica Neue"/>
                <a:sym typeface="Helvetica Neue"/>
              </a:rPr>
              <a:t>Apart from finding the quantum Kernel the QSVM algorithm does only classical optimization. In the end there is no difference to the classical SVM, except that the Kernels are coming from a quantum distribution.</a:t>
            </a:r>
            <a:endParaRPr sz="1650" dirty="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650" dirty="0">
                <a:solidFill>
                  <a:srgbClr val="000000"/>
                </a:solidFill>
                <a:latin typeface="Helvetica Neue"/>
                <a:ea typeface="Helvetica Neue"/>
                <a:cs typeface="Helvetica Neue"/>
                <a:sym typeface="Helvetica Neue"/>
              </a:rPr>
              <a:t>QSVM will minimize the loss via optimizing the parameters .</a:t>
            </a:r>
            <a:endParaRPr sz="1650" dirty="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650" dirty="0">
                <a:solidFill>
                  <a:srgbClr val="000000"/>
                </a:solidFill>
                <a:latin typeface="Helvetica Neue"/>
                <a:ea typeface="Helvetica Neue"/>
                <a:cs typeface="Helvetica Neue"/>
                <a:sym typeface="Helvetica Neue"/>
              </a:rPr>
              <a:t>There is no real benefit for quantum </a:t>
            </a:r>
          </a:p>
          <a:p>
            <a:pPr marL="0" lvl="0" indent="0" algn="just" rtl="0">
              <a:lnSpc>
                <a:spcPct val="115000"/>
              </a:lnSpc>
              <a:spcBef>
                <a:spcPts val="1100"/>
              </a:spcBef>
              <a:spcAft>
                <a:spcPts val="0"/>
              </a:spcAft>
              <a:buNone/>
            </a:pPr>
            <a:endParaRPr sz="1650" dirty="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IE" sz="1650" u="sng" dirty="0">
                <a:solidFill>
                  <a:srgbClr val="000000"/>
                </a:solidFill>
                <a:latin typeface="Helvetica Neue"/>
                <a:ea typeface="Helvetica Neue"/>
                <a:cs typeface="Helvetica Neue"/>
                <a:sym typeface="Helvetica Neue"/>
              </a:rPr>
              <a:t>U gate:  nothing special about them they are just the standard used for Pauli feature encoding for </a:t>
            </a:r>
            <a:r>
              <a:rPr lang="en-IE" sz="1650" u="sng" dirty="0" err="1">
                <a:solidFill>
                  <a:srgbClr val="000000"/>
                </a:solidFill>
                <a:latin typeface="Helvetica Neue"/>
                <a:ea typeface="Helvetica Neue"/>
                <a:cs typeface="Helvetica Neue"/>
                <a:sym typeface="Helvetica Neue"/>
              </a:rPr>
              <a:t>qiskit</a:t>
            </a:r>
            <a:r>
              <a:rPr lang="en-IE" sz="1650" u="sng" dirty="0">
                <a:solidFill>
                  <a:srgbClr val="000000"/>
                </a:solidFill>
                <a:latin typeface="Helvetica Neue"/>
                <a:ea typeface="Helvetica Neue"/>
                <a:cs typeface="Helvetica Neue"/>
                <a:sym typeface="Helvetica Neue"/>
              </a:rPr>
              <a:t> </a:t>
            </a:r>
            <a:endParaRPr sz="1650" u="sng" dirty="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endParaRPr lang="en-IE" sz="1650" dirty="0">
              <a:solidFill>
                <a:srgbClr val="000000"/>
              </a:solidFill>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800" dirty="0">
                <a:highlight>
                  <a:srgbClr val="FFFFFF"/>
                </a:highlight>
                <a:latin typeface="Helvetica Neue"/>
                <a:ea typeface="Helvetica Neue"/>
                <a:cs typeface="Helvetica Neue"/>
                <a:sym typeface="Helvetica Neue"/>
              </a:rPr>
              <a:t>We can start with the built in </a:t>
            </a:r>
            <a:r>
              <a:rPr lang="en-GB" sz="1800" dirty="0" err="1">
                <a:highlight>
                  <a:srgbClr val="FFFFFF"/>
                </a:highlight>
                <a:latin typeface="Helvetica Neue"/>
                <a:ea typeface="Helvetica Neue"/>
                <a:cs typeface="Helvetica Neue"/>
                <a:sym typeface="Helvetica Neue"/>
              </a:rPr>
              <a:t>qiskit</a:t>
            </a:r>
            <a:r>
              <a:rPr lang="en-GB" sz="1800" dirty="0">
                <a:highlight>
                  <a:srgbClr val="FFFFFF"/>
                </a:highlight>
                <a:latin typeface="Helvetica Neue"/>
                <a:ea typeface="Helvetica Neue"/>
                <a:cs typeface="Helvetica Neue"/>
                <a:sym typeface="Helvetica Neue"/>
              </a:rPr>
              <a:t> function</a:t>
            </a:r>
          </a:p>
          <a:p>
            <a:pPr marL="0" lvl="0" indent="0" algn="just" rtl="0">
              <a:lnSpc>
                <a:spcPct val="115000"/>
              </a:lnSpc>
              <a:spcBef>
                <a:spcPts val="1100"/>
              </a:spcBef>
              <a:spcAft>
                <a:spcPts val="0"/>
              </a:spcAft>
              <a:buNone/>
            </a:pPr>
            <a:r>
              <a:rPr lang="en-GB" sz="2000" dirty="0" err="1">
                <a:solidFill>
                  <a:srgbClr val="212121"/>
                </a:solidFill>
                <a:highlight>
                  <a:srgbClr val="FFFFFF"/>
                </a:highlight>
                <a:latin typeface="Roboto"/>
                <a:ea typeface="Roboto"/>
                <a:cs typeface="Roboto"/>
                <a:sym typeface="Roboto"/>
              </a:rPr>
              <a:t>Qiskit</a:t>
            </a:r>
            <a:r>
              <a:rPr lang="en-GB" sz="2000" dirty="0">
                <a:solidFill>
                  <a:srgbClr val="212121"/>
                </a:solidFill>
                <a:highlight>
                  <a:srgbClr val="FFFFFF"/>
                </a:highlight>
                <a:latin typeface="Roboto"/>
                <a:ea typeface="Roboto"/>
                <a:cs typeface="Roboto"/>
                <a:sym typeface="Roboto"/>
              </a:rPr>
              <a:t> aqua provides a pre-defined function to train the whole QSVM</a:t>
            </a:r>
            <a:endParaRPr lang="en-GB" sz="1800" dirty="0">
              <a:highlight>
                <a:srgbClr val="FFFFFF"/>
              </a:highlight>
              <a:latin typeface="Helvetica Neue"/>
              <a:ea typeface="Helvetica Neue"/>
              <a:cs typeface="Helvetica Neue"/>
              <a:sym typeface="Helvetica Neue"/>
            </a:endParaRPr>
          </a:p>
          <a:p>
            <a:pPr marL="457200" lvl="0" indent="-327025" algn="just" rtl="0">
              <a:lnSpc>
                <a:spcPct val="115000"/>
              </a:lnSpc>
              <a:spcBef>
                <a:spcPts val="1100"/>
              </a:spcBef>
              <a:spcAft>
                <a:spcPts val="0"/>
              </a:spcAft>
              <a:buSzPts val="1550"/>
              <a:buFont typeface="Helvetica Neue"/>
              <a:buAutoNum type="arabicPeriod"/>
            </a:pPr>
            <a:r>
              <a:rPr lang="en-GB" sz="1800" dirty="0">
                <a:highlight>
                  <a:srgbClr val="FFFFFF"/>
                </a:highlight>
                <a:latin typeface="Helvetica Neue"/>
                <a:ea typeface="Helvetica Neue"/>
                <a:cs typeface="Helvetica Neue"/>
                <a:sym typeface="Helvetica Neue"/>
              </a:rPr>
              <a:t>It only requires an import </a:t>
            </a:r>
          </a:p>
          <a:p>
            <a:pPr marL="457200" lvl="0" indent="-327025" algn="just" rtl="0">
              <a:lnSpc>
                <a:spcPct val="115000"/>
              </a:lnSpc>
              <a:spcBef>
                <a:spcPts val="0"/>
              </a:spcBef>
              <a:spcAft>
                <a:spcPts val="0"/>
              </a:spcAft>
              <a:buSzPts val="1550"/>
              <a:buFont typeface="Helvetica Neue"/>
              <a:buAutoNum type="arabicPeriod"/>
            </a:pPr>
            <a:r>
              <a:rPr lang="en-GB" sz="1800" dirty="0">
                <a:highlight>
                  <a:srgbClr val="FFFFFF"/>
                </a:highlight>
                <a:latin typeface="Helvetica Neue"/>
                <a:ea typeface="Helvetica Neue"/>
                <a:cs typeface="Helvetica Neue"/>
                <a:sym typeface="Helvetica Neue"/>
              </a:rPr>
              <a:t>Then it requires feature map , which helps data encoding  →  which we discuss more about a little later on </a:t>
            </a:r>
          </a:p>
          <a:p>
            <a:pPr marL="457200" lvl="0" indent="-327025" algn="just" rtl="0">
              <a:lnSpc>
                <a:spcPct val="115000"/>
              </a:lnSpc>
              <a:spcBef>
                <a:spcPts val="0"/>
              </a:spcBef>
              <a:spcAft>
                <a:spcPts val="0"/>
              </a:spcAft>
              <a:buSzPts val="1550"/>
              <a:buFont typeface="Helvetica Neue"/>
              <a:buAutoNum type="arabicPeriod"/>
            </a:pPr>
            <a:r>
              <a:rPr lang="en-GB" sz="1800" dirty="0" err="1">
                <a:highlight>
                  <a:srgbClr val="FFFFFF"/>
                </a:highlight>
                <a:latin typeface="Helvetica Neue"/>
                <a:ea typeface="Helvetica Neue"/>
                <a:cs typeface="Helvetica Neue"/>
                <a:sym typeface="Helvetica Neue"/>
              </a:rPr>
              <a:t>Inally</a:t>
            </a:r>
            <a:r>
              <a:rPr lang="en-GB" sz="1800" dirty="0">
                <a:highlight>
                  <a:srgbClr val="FFFFFF"/>
                </a:highlight>
                <a:latin typeface="Helvetica Neue"/>
                <a:ea typeface="Helvetica Neue"/>
                <a:cs typeface="Helvetica Neue"/>
                <a:sym typeface="Helvetica Neue"/>
              </a:rPr>
              <a:t> the </a:t>
            </a:r>
            <a:r>
              <a:rPr lang="en-GB" sz="1800" dirty="0" err="1">
                <a:highlight>
                  <a:srgbClr val="FFFFFF"/>
                </a:highlight>
                <a:latin typeface="Helvetica Neue"/>
                <a:ea typeface="Helvetica Neue"/>
                <a:cs typeface="Helvetica Neue"/>
                <a:sym typeface="Helvetica Neue"/>
              </a:rPr>
              <a:t>testuign</a:t>
            </a:r>
            <a:r>
              <a:rPr lang="en-GB" sz="1800" dirty="0">
                <a:highlight>
                  <a:srgbClr val="FFFFFF"/>
                </a:highlight>
                <a:latin typeface="Helvetica Neue"/>
                <a:ea typeface="Helvetica Neue"/>
                <a:cs typeface="Helvetica Neue"/>
                <a:sym typeface="Helvetica Neue"/>
              </a:rPr>
              <a:t> data </a:t>
            </a:r>
          </a:p>
          <a:p>
            <a:pPr marL="0" lvl="0" indent="0" algn="just" rtl="0">
              <a:lnSpc>
                <a:spcPct val="115000"/>
              </a:lnSpc>
              <a:spcBef>
                <a:spcPts val="1100"/>
              </a:spcBef>
              <a:spcAft>
                <a:spcPts val="0"/>
              </a:spcAft>
              <a:buNone/>
            </a:pPr>
            <a:endParaRPr sz="1650" dirty="0">
              <a:solidFill>
                <a:srgbClr val="000000"/>
              </a:solidFill>
              <a:latin typeface="Helvetica Neue"/>
              <a:ea typeface="Helvetica Neue"/>
              <a:cs typeface="Helvetica Neue"/>
              <a:sym typeface="Helvetica Neue"/>
            </a:endParaRPr>
          </a:p>
          <a:p>
            <a:pPr marL="0" lvl="0" indent="0" algn="l" rtl="0">
              <a:spcBef>
                <a:spcPts val="0"/>
              </a:spcBef>
              <a:spcAft>
                <a:spcPts val="0"/>
              </a:spcAft>
              <a:buNone/>
            </a:pPr>
            <a:endParaRPr lang="en-IE" sz="1050" dirty="0">
              <a:highlight>
                <a:srgbClr val="FFFFFF"/>
              </a:highlight>
              <a:latin typeface="Helvetica Neue"/>
              <a:ea typeface="Helvetica Neue"/>
              <a:cs typeface="Helvetica Neue"/>
              <a:sym typeface="Helvetica Neue"/>
            </a:endParaRPr>
          </a:p>
          <a:p>
            <a:pPr marL="0" lvl="0" indent="0" algn="just" rtl="0">
              <a:lnSpc>
                <a:spcPct val="115000"/>
              </a:lnSpc>
              <a:spcBef>
                <a:spcPts val="1100"/>
              </a:spcBef>
              <a:spcAft>
                <a:spcPts val="0"/>
              </a:spcAft>
              <a:buNone/>
            </a:pPr>
            <a:r>
              <a:rPr lang="en-GB" sz="1050" dirty="0"/>
              <a:t>The circuit on the other hand, is composed of </a:t>
            </a:r>
            <a:r>
              <a:rPr lang="en-GB" sz="1050" dirty="0" err="1"/>
              <a:t>utertar</a:t>
            </a:r>
            <a:r>
              <a:rPr lang="en-GB" sz="1050" dirty="0"/>
              <a:t> gates and </a:t>
            </a:r>
            <a:r>
              <a:rPr lang="en-GB" sz="1050" dirty="0" err="1"/>
              <a:t>CNot</a:t>
            </a:r>
            <a:r>
              <a:rPr lang="en-GB" sz="1050" dirty="0"/>
              <a:t> gates</a:t>
            </a:r>
          </a:p>
          <a:p>
            <a:pPr marL="0" lvl="0" indent="0" algn="just" rtl="0">
              <a:lnSpc>
                <a:spcPct val="115000"/>
              </a:lnSpc>
              <a:spcBef>
                <a:spcPts val="1100"/>
              </a:spcBef>
              <a:spcAft>
                <a:spcPts val="0"/>
              </a:spcAft>
              <a:buNone/>
            </a:pPr>
            <a:r>
              <a:rPr lang="en-GB" sz="1050" dirty="0"/>
              <a:t>Explain what they are</a:t>
            </a:r>
          </a:p>
          <a:p>
            <a:pPr marL="0" lvl="0" indent="0" algn="l" rtl="0">
              <a:spcBef>
                <a:spcPts val="0"/>
              </a:spcBef>
              <a:spcAft>
                <a:spcPts val="0"/>
              </a:spcAft>
              <a:buNone/>
            </a:pPr>
            <a:endParaRPr lang="en-GB" sz="10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050" dirty="0">
                <a:highlight>
                  <a:srgbClr val="FFFFFF"/>
                </a:highlight>
                <a:latin typeface="Helvetica Neue"/>
                <a:ea typeface="Helvetica Neue"/>
                <a:cs typeface="Helvetica Neue"/>
                <a:sym typeface="Helvetica Neue"/>
              </a:rPr>
              <a:t>From </a:t>
            </a:r>
            <a:r>
              <a:rPr lang="en-GB" sz="1200" dirty="0"/>
              <a:t> </a:t>
            </a:r>
            <a:r>
              <a:rPr lang="en-GB" sz="1050" dirty="0">
                <a:highlight>
                  <a:srgbClr val="FFFFFF"/>
                </a:highlight>
                <a:latin typeface="Helvetica Neue"/>
                <a:ea typeface="Helvetica Neue"/>
                <a:cs typeface="Helvetica Neue"/>
                <a:sym typeface="Helvetica Neue"/>
              </a:rPr>
              <a:t>P.A McRae , M. </a:t>
            </a:r>
            <a:r>
              <a:rPr lang="en-GB" sz="1050" dirty="0" err="1">
                <a:highlight>
                  <a:srgbClr val="FFFFFF"/>
                </a:highlight>
                <a:latin typeface="Helvetica Neue"/>
                <a:ea typeface="Helvetica Neue"/>
                <a:cs typeface="Helvetica Neue"/>
                <a:sym typeface="Helvetica Neue"/>
              </a:rPr>
              <a:t>Hilkea</a:t>
            </a:r>
            <a:r>
              <a:rPr lang="en-GB" sz="1050" dirty="0">
                <a:highlight>
                  <a:srgbClr val="FFFFFF"/>
                </a:highlight>
                <a:latin typeface="Helvetica Neue"/>
                <a:ea typeface="Helvetica Neue"/>
                <a:cs typeface="Helvetica Neue"/>
                <a:sym typeface="Helvetica Neue"/>
              </a:rPr>
              <a:t> M (Dec 2020) → Quantum-Enhanced Machine Learning for Covid-19 and</a:t>
            </a:r>
          </a:p>
          <a:p>
            <a:pPr marL="0" lvl="0" indent="0" algn="l" rtl="0">
              <a:spcBef>
                <a:spcPts val="0"/>
              </a:spcBef>
              <a:spcAft>
                <a:spcPts val="0"/>
              </a:spcAft>
              <a:buClr>
                <a:schemeClr val="dk1"/>
              </a:buClr>
              <a:buSzPts val="1100"/>
              <a:buFont typeface="Arial"/>
              <a:buNone/>
            </a:pPr>
            <a:endParaRPr lang="en-GB" sz="1050" dirty="0">
              <a:highlight>
                <a:srgbClr val="FFFFFF"/>
              </a:highlight>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GB" sz="1050" dirty="0">
                <a:highlight>
                  <a:srgbClr val="FFFFFF"/>
                </a:highlight>
                <a:latin typeface="Helvetica Neue"/>
                <a:ea typeface="Helvetica Neue"/>
                <a:cs typeface="Helvetica Neue"/>
                <a:sym typeface="Helvetica Neue"/>
              </a:rPr>
              <a:t>Anderson Insulator Predictions</a:t>
            </a:r>
          </a:p>
          <a:p>
            <a:pPr marL="0" lvl="0" indent="0" algn="l" rtl="0">
              <a:spcBef>
                <a:spcPts val="0"/>
              </a:spcBef>
              <a:spcAft>
                <a:spcPts val="0"/>
              </a:spcAft>
              <a:buNone/>
            </a:pPr>
            <a:r>
              <a:rPr lang="en-GB" sz="1050" dirty="0">
                <a:highlight>
                  <a:srgbClr val="FFFFFF"/>
                </a:highlight>
                <a:latin typeface="Helvetica Neue"/>
                <a:ea typeface="Helvetica Neue"/>
                <a:cs typeface="Helvetica Neue"/>
                <a:sym typeface="Helvetica Neue"/>
              </a:rPr>
              <a:t> </a:t>
            </a:r>
          </a:p>
          <a:p>
            <a:pPr marL="0" lvl="0" indent="0" algn="l" rtl="0">
              <a:spcBef>
                <a:spcPts val="0"/>
              </a:spcBef>
              <a:spcAft>
                <a:spcPts val="0"/>
              </a:spcAft>
              <a:buNone/>
            </a:pPr>
            <a:r>
              <a:rPr lang="en-GB" sz="1050" dirty="0">
                <a:highlight>
                  <a:srgbClr val="FFFFFF"/>
                </a:highlight>
                <a:latin typeface="Helvetica Neue"/>
                <a:ea typeface="Helvetica Neue"/>
                <a:cs typeface="Helvetica Neue"/>
                <a:sym typeface="Helvetica Neue"/>
              </a:rPr>
              <a:t>They show ( then say above)</a:t>
            </a:r>
            <a:r>
              <a:rPr lang="en-GB" sz="800" dirty="0">
                <a:highlight>
                  <a:srgbClr val="FFFFFF"/>
                </a:highlight>
                <a:latin typeface="Helvetica Neue"/>
                <a:ea typeface="Helvetica Neue"/>
                <a:cs typeface="Helvetica Neue"/>
                <a:sym typeface="Helvetica Neue"/>
              </a:rPr>
              <a:t> </a:t>
            </a:r>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690" name="Google Shape;690;gca6c4a9396_0_103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ca6c4a9396_0_1065: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317500" lvl="0" indent="0" algn="l" rtl="0">
              <a:lnSpc>
                <a:spcPct val="115000"/>
              </a:lnSpc>
              <a:spcBef>
                <a:spcPts val="600"/>
              </a:spcBef>
              <a:spcAft>
                <a:spcPts val="0"/>
              </a:spcAft>
              <a:buNone/>
            </a:pPr>
            <a:r>
              <a:rPr lang="en-GB" sz="2000" dirty="0"/>
              <a:t>**After last point ***</a:t>
            </a:r>
            <a:endParaRPr sz="2000" dirty="0"/>
          </a:p>
          <a:p>
            <a:pPr marL="317500" lvl="1" indent="-330200" algn="l" rtl="0">
              <a:lnSpc>
                <a:spcPct val="115000"/>
              </a:lnSpc>
              <a:spcBef>
                <a:spcPts val="600"/>
              </a:spcBef>
              <a:spcAft>
                <a:spcPts val="0"/>
              </a:spcAft>
              <a:buClr>
                <a:srgbClr val="0070BB"/>
              </a:buClr>
              <a:buSzPts val="2000"/>
              <a:buFont typeface="Calibri"/>
              <a:buChar char="–"/>
            </a:pPr>
            <a:endParaRPr lang="en-GB" sz="2000" dirty="0"/>
          </a:p>
          <a:p>
            <a:pPr marL="317500" lvl="1" indent="-330200" algn="l" rtl="0">
              <a:lnSpc>
                <a:spcPct val="115000"/>
              </a:lnSpc>
              <a:spcBef>
                <a:spcPts val="600"/>
              </a:spcBef>
              <a:spcAft>
                <a:spcPts val="0"/>
              </a:spcAft>
              <a:buClr>
                <a:srgbClr val="0070BB"/>
              </a:buClr>
              <a:buSzPts val="2000"/>
              <a:buFont typeface="Calibri"/>
              <a:buChar char="–"/>
            </a:pPr>
            <a:r>
              <a:rPr lang="en-GB" sz="2000" dirty="0"/>
              <a:t>searching an unsorted database requires a linear search, </a:t>
            </a:r>
          </a:p>
          <a:p>
            <a:pPr marL="317500" marR="0" lvl="1" indent="-330200" algn="l" defTabSz="914400" rtl="0" eaLnBrk="1" fontAlgn="auto" latinLnBrk="0" hangingPunct="1">
              <a:lnSpc>
                <a:spcPct val="115000"/>
              </a:lnSpc>
              <a:spcBef>
                <a:spcPts val="600"/>
              </a:spcBef>
              <a:spcAft>
                <a:spcPts val="0"/>
              </a:spcAft>
              <a:buClr>
                <a:srgbClr val="0070BB"/>
              </a:buClr>
              <a:buSzPts val="2000"/>
              <a:buFont typeface="Calibri"/>
              <a:buChar char="–"/>
              <a:tabLst/>
              <a:defRPr/>
            </a:pPr>
            <a:r>
              <a:rPr lang="en-GB" sz="2000" dirty="0"/>
              <a:t>Grover’s is the fastest possible quantum algorithm for searching an unsorted database. </a:t>
            </a:r>
          </a:p>
          <a:p>
            <a:pPr marL="317500" lvl="1" indent="-330200" algn="l" rtl="0">
              <a:lnSpc>
                <a:spcPct val="115000"/>
              </a:lnSpc>
              <a:spcBef>
                <a:spcPts val="600"/>
              </a:spcBef>
              <a:spcAft>
                <a:spcPts val="0"/>
              </a:spcAft>
              <a:buClr>
                <a:srgbClr val="0070BB"/>
              </a:buClr>
              <a:buSzPts val="2000"/>
              <a:buFont typeface="Calibri"/>
              <a:buChar char="–"/>
            </a:pPr>
            <a:r>
              <a:rPr lang="en-GB" sz="2000" dirty="0"/>
              <a:t>It provides a quadratic speed up from classical linear search</a:t>
            </a:r>
          </a:p>
          <a:p>
            <a:pPr marL="317500" lvl="1" indent="-330200" algn="l" rtl="0">
              <a:lnSpc>
                <a:spcPct val="115000"/>
              </a:lnSpc>
              <a:spcBef>
                <a:spcPts val="600"/>
              </a:spcBef>
              <a:spcAft>
                <a:spcPts val="0"/>
              </a:spcAft>
              <a:buClr>
                <a:srgbClr val="0070BB"/>
              </a:buClr>
              <a:buSzPts val="2000"/>
              <a:buFont typeface="Calibri"/>
              <a:buChar char="–"/>
            </a:pPr>
            <a:r>
              <a:rPr lang="en-GB" sz="2000" dirty="0"/>
              <a:t>However, even quadratic speedup is considerable when </a:t>
            </a:r>
            <a:r>
              <a:rPr lang="en-GB" sz="2000" i="1" dirty="0"/>
              <a:t>N</a:t>
            </a:r>
            <a:r>
              <a:rPr lang="en-GB" sz="2000" dirty="0"/>
              <a:t> is large.</a:t>
            </a:r>
            <a:endParaRPr sz="2000" dirty="0"/>
          </a:p>
          <a:p>
            <a:pPr marL="0" lvl="0" indent="0" algn="l" rtl="0">
              <a:lnSpc>
                <a:spcPct val="115000"/>
              </a:lnSpc>
              <a:spcBef>
                <a:spcPts val="600"/>
              </a:spcBef>
              <a:spcAft>
                <a:spcPts val="0"/>
              </a:spcAft>
              <a:buNone/>
            </a:pPr>
            <a:endParaRPr sz="2000" dirty="0"/>
          </a:p>
          <a:p>
            <a:pPr marL="0" lvl="0" indent="0" algn="l" rtl="0">
              <a:lnSpc>
                <a:spcPct val="115000"/>
              </a:lnSpc>
              <a:spcBef>
                <a:spcPts val="600"/>
              </a:spcBef>
              <a:spcAft>
                <a:spcPts val="0"/>
              </a:spcAft>
              <a:buNone/>
            </a:pPr>
            <a:endParaRPr sz="2000" dirty="0"/>
          </a:p>
          <a:p>
            <a:pPr marL="0" lvl="0" indent="0" algn="l" rtl="0">
              <a:spcBef>
                <a:spcPts val="500"/>
              </a:spcBef>
              <a:spcAft>
                <a:spcPts val="0"/>
              </a:spcAft>
              <a:buNone/>
            </a:pPr>
            <a:endParaRPr sz="1500" dirty="0"/>
          </a:p>
          <a:p>
            <a:pPr marL="0" lvl="0" indent="0" algn="l" rtl="0">
              <a:spcBef>
                <a:spcPts val="0"/>
              </a:spcBef>
              <a:spcAft>
                <a:spcPts val="0"/>
              </a:spcAft>
              <a:buNone/>
            </a:pPr>
            <a:endParaRPr sz="1500" dirty="0"/>
          </a:p>
          <a:p>
            <a:pPr marL="0" lvl="0" indent="0" algn="l" rtl="0">
              <a:spcBef>
                <a:spcPts val="0"/>
              </a:spcBef>
              <a:spcAft>
                <a:spcPts val="0"/>
              </a:spcAft>
              <a:buNone/>
            </a:pPr>
            <a:endParaRPr sz="1500" dirty="0"/>
          </a:p>
        </p:txBody>
      </p:sp>
      <p:sp>
        <p:nvSpPr>
          <p:cNvPr id="768" name="Google Shape;768;gca6c4a9396_0_1065: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ca6c4a9396_0_109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500" dirty="0"/>
              <a:t>Only downfall is that they don’t test it in real life but we will see it in action for a satisfiability problem</a:t>
            </a:r>
          </a:p>
          <a:p>
            <a:pPr marL="0" lvl="0" indent="0" algn="l" rtl="0">
              <a:spcBef>
                <a:spcPts val="0"/>
              </a:spcBef>
              <a:spcAft>
                <a:spcPts val="0"/>
              </a:spcAft>
              <a:buNone/>
            </a:pPr>
            <a:endParaRPr lang="en-GB" sz="150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350" dirty="0">
                <a:highlight>
                  <a:srgbClr val="FFFFFF"/>
                </a:highlight>
                <a:latin typeface="Helvetica Neue"/>
                <a:ea typeface="Helvetica Neue"/>
                <a:cs typeface="Helvetica Neue"/>
                <a:sym typeface="Helvetica Neue"/>
              </a:rPr>
              <a:t>With 3 qubits and only one iteration </a:t>
            </a:r>
          </a:p>
          <a:p>
            <a:pPr marL="0" lvl="0" indent="0" algn="l" rtl="0">
              <a:spcBef>
                <a:spcPts val="0"/>
              </a:spcBef>
              <a:spcAft>
                <a:spcPts val="0"/>
              </a:spcAft>
              <a:buNone/>
            </a:pPr>
            <a:endParaRPr lang="en-GB" sz="13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r>
              <a:rPr lang="en-GB" sz="1350" dirty="0">
                <a:highlight>
                  <a:srgbClr val="FFFFFF"/>
                </a:highlight>
                <a:latin typeface="Helvetica Neue"/>
                <a:ea typeface="Helvetica Neue"/>
                <a:cs typeface="Helvetica Neue"/>
                <a:sym typeface="Helvetica Neue"/>
              </a:rPr>
              <a:t>Multiple iterations could be used in reinforcement learning </a:t>
            </a:r>
          </a:p>
          <a:p>
            <a:pPr marL="0" lvl="0" indent="0" algn="l" rtl="0">
              <a:spcBef>
                <a:spcPts val="0"/>
              </a:spcBef>
              <a:spcAft>
                <a:spcPts val="0"/>
              </a:spcAft>
              <a:buNone/>
            </a:pPr>
            <a:endParaRPr lang="en-GB" sz="13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lang="en-GB" sz="1350" dirty="0">
              <a:highlight>
                <a:srgbClr val="FFFFFF"/>
              </a:highlight>
              <a:latin typeface="Helvetica Neue"/>
              <a:ea typeface="Helvetica Neue"/>
              <a:cs typeface="Helvetica Neue"/>
              <a:sym typeface="Helvetica Neue"/>
            </a:endParaRPr>
          </a:p>
          <a:p>
            <a:pPr marL="317500" lvl="1" indent="-330200" algn="l" rtl="0">
              <a:lnSpc>
                <a:spcPct val="115000"/>
              </a:lnSpc>
              <a:spcBef>
                <a:spcPts val="600"/>
              </a:spcBef>
              <a:spcAft>
                <a:spcPts val="0"/>
              </a:spcAft>
              <a:buClr>
                <a:srgbClr val="0070BB"/>
              </a:buClr>
              <a:buSzPts val="2000"/>
              <a:buFont typeface="Calibri"/>
              <a:buChar char="–"/>
            </a:pPr>
            <a:r>
              <a:rPr lang="en-GB" sz="2000" dirty="0"/>
              <a:t>Like all quantum computer algorithms, Grover's algorithm is probabilistic, in the sense that it gives the correct answer with high </a:t>
            </a:r>
            <a:r>
              <a:rPr lang="en-GB" sz="2000" dirty="0">
                <a:solidFill>
                  <a:srgbClr val="2897D7"/>
                </a:solidFill>
                <a:uFill>
                  <a:noFill/>
                </a:uFill>
                <a:hlinkClick r:id="rId3">
                  <a:extLst>
                    <a:ext uri="{A12FA001-AC4F-418D-AE19-62706E023703}">
                      <ahyp:hlinkClr xmlns:ahyp="http://schemas.microsoft.com/office/drawing/2018/hyperlinkcolor" val="tx"/>
                    </a:ext>
                  </a:extLst>
                </a:hlinkClick>
              </a:rPr>
              <a:t>pro</a:t>
            </a:r>
            <a:r>
              <a:rPr lang="en-GB" sz="2000" dirty="0"/>
              <a:t>b</a:t>
            </a:r>
            <a:r>
              <a:rPr lang="en-GB" sz="2000" dirty="0">
                <a:solidFill>
                  <a:srgbClr val="2897D7"/>
                </a:solidFill>
                <a:uFill>
                  <a:noFill/>
                </a:uFill>
                <a:hlinkClick r:id="rId3">
                  <a:extLst>
                    <a:ext uri="{A12FA001-AC4F-418D-AE19-62706E023703}">
                      <ahyp:hlinkClr xmlns:ahyp="http://schemas.microsoft.com/office/drawing/2018/hyperlinkcolor" val="tx"/>
                    </a:ext>
                  </a:extLst>
                </a:hlinkClick>
              </a:rPr>
              <a:t>ability</a:t>
            </a:r>
            <a:r>
              <a:rPr lang="en-GB" sz="2000" dirty="0"/>
              <a:t>. The probability of failure can be decreased by repeating the algorithm</a:t>
            </a:r>
            <a:endParaRPr lang="en-GB" sz="1350" dirty="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814" name="Google Shape;814;gca6c4a9396_0_109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ca6c4a9396_0_34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400" dirty="0">
                <a:highlight>
                  <a:srgbClr val="E4E8EE"/>
                </a:highlight>
                <a:latin typeface="Arial"/>
                <a:ea typeface="Arial"/>
                <a:cs typeface="Arial"/>
                <a:sym typeface="Arial"/>
              </a:rPr>
              <a:t>Measuring</a:t>
            </a: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sz="1400" dirty="0">
              <a:latin typeface="Times New Roman"/>
              <a:ea typeface="Times New Roman"/>
              <a:cs typeface="Times New Roman"/>
              <a:sym typeface="Times New Roman"/>
            </a:endParaRPr>
          </a:p>
          <a:p>
            <a:pPr marL="0" lvl="0" indent="0" algn="l" rtl="0">
              <a:spcBef>
                <a:spcPts val="0"/>
              </a:spcBef>
              <a:spcAft>
                <a:spcPts val="0"/>
              </a:spcAft>
              <a:buNone/>
            </a:pPr>
            <a:r>
              <a:rPr lang="en-GB" sz="1400" dirty="0">
                <a:latin typeface="Times New Roman"/>
                <a:ea typeface="Times New Roman"/>
                <a:cs typeface="Times New Roman"/>
                <a:sym typeface="Times New Roman"/>
              </a:rPr>
              <a:t>T</a:t>
            </a:r>
            <a:r>
              <a:rPr lang="en-IE" sz="1400" dirty="0">
                <a:latin typeface="Times New Roman"/>
                <a:ea typeface="Times New Roman"/>
                <a:cs typeface="Times New Roman"/>
                <a:sym typeface="Times New Roman"/>
              </a:rPr>
              <a:t>we will be looking at an Quantum computer and a simulator </a:t>
            </a: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1183" name="Google Shape;1183;gca6c4a9396_0_341: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ca6c4a9396_0_341: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400" dirty="0">
                <a:highlight>
                  <a:srgbClr val="E4E8EE"/>
                </a:highlight>
                <a:latin typeface="Arial"/>
                <a:ea typeface="Arial"/>
                <a:cs typeface="Arial"/>
                <a:sym typeface="Arial"/>
              </a:rPr>
              <a:t>Measuring</a:t>
            </a: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sz="1400" dirty="0">
              <a:latin typeface="Times New Roman"/>
              <a:ea typeface="Times New Roman"/>
              <a:cs typeface="Times New Roman"/>
              <a:sym typeface="Times New Roman"/>
            </a:endParaRPr>
          </a:p>
          <a:p>
            <a:pPr marL="0" lvl="0" indent="0" algn="l" rtl="0">
              <a:spcBef>
                <a:spcPts val="0"/>
              </a:spcBef>
              <a:spcAft>
                <a:spcPts val="0"/>
              </a:spcAft>
              <a:buNone/>
            </a:pPr>
            <a:r>
              <a:rPr lang="en-GB" sz="1400" dirty="0">
                <a:latin typeface="Times New Roman"/>
                <a:ea typeface="Times New Roman"/>
                <a:cs typeface="Times New Roman"/>
                <a:sym typeface="Times New Roman"/>
              </a:rPr>
              <a:t>Think Schrödinger’s cat, which can be dead or alive with some probability. Opening the box is “measuring” the state of the cat.</a:t>
            </a: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sz="1400" dirty="0">
              <a:highlight>
                <a:srgbClr val="E4E8EE"/>
              </a:highlight>
              <a:latin typeface="Arial"/>
              <a:ea typeface="Arial"/>
              <a:cs typeface="Arial"/>
              <a:sym typeface="Arial"/>
            </a:endParaRPr>
          </a:p>
          <a:p>
            <a:pPr marL="0" lvl="0" indent="0" algn="l" rtl="0">
              <a:spcBef>
                <a:spcPts val="0"/>
              </a:spcBef>
              <a:spcAft>
                <a:spcPts val="0"/>
              </a:spcAft>
              <a:buNone/>
            </a:pPr>
            <a:r>
              <a:rPr lang="en-GB" sz="1400" dirty="0">
                <a:highlight>
                  <a:srgbClr val="E4E8EE"/>
                </a:highlight>
                <a:latin typeface="Arial"/>
                <a:ea typeface="Arial"/>
                <a:cs typeface="Arial"/>
                <a:sym typeface="Arial"/>
              </a:rPr>
              <a:t>In order to run the circuit we must first take measurements of each qubit. → force it to reveal it’s state </a:t>
            </a: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1183" name="Google Shape;1183;gca6c4a9396_0_341: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297035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ca6c4a9396_0_12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400" dirty="0">
                <a:highlight>
                  <a:srgbClr val="E4E8EE"/>
                </a:highlight>
                <a:latin typeface="Arial"/>
                <a:ea typeface="Arial"/>
                <a:cs typeface="Arial"/>
                <a:sym typeface="Arial"/>
              </a:rPr>
              <a:t>Measuring</a:t>
            </a:r>
            <a:endParaRPr sz="1400" dirty="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400" dirty="0">
              <a:highlight>
                <a:srgbClr val="E4E8EE"/>
              </a:highlight>
              <a:latin typeface="Arial"/>
              <a:ea typeface="Arial"/>
              <a:cs typeface="Arial"/>
              <a:sym typeface="Arial"/>
            </a:endParaRPr>
          </a:p>
          <a:p>
            <a:pPr marL="0" lvl="0" indent="0" algn="l" rtl="0">
              <a:spcBef>
                <a:spcPts val="0"/>
              </a:spcBef>
              <a:spcAft>
                <a:spcPts val="0"/>
              </a:spcAft>
              <a:buNone/>
            </a:pPr>
            <a:r>
              <a:rPr lang="en-IE" dirty="0"/>
              <a:t>~In </a:t>
            </a:r>
            <a:r>
              <a:rPr lang="en-IE" dirty="0" err="1"/>
              <a:t>QKNn</a:t>
            </a:r>
            <a:r>
              <a:rPr lang="en-IE" dirty="0"/>
              <a:t> measuring </a:t>
            </a:r>
            <a:r>
              <a:rPr lang="en-GB" sz="1400" dirty="0">
                <a:highlight>
                  <a:srgbClr val="E4E8EE"/>
                </a:highlight>
                <a:latin typeface="Arial"/>
                <a:ea typeface="Arial"/>
                <a:cs typeface="Arial"/>
                <a:sym typeface="Arial"/>
              </a:rPr>
              <a:t>enables us to see the overflow in qubit 8, hence telling if a given entry is in the test</a:t>
            </a:r>
            <a:endParaRPr sz="1400" dirty="0">
              <a:highlight>
                <a:srgbClr val="E4E8EE"/>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GB" sz="1400" dirty="0">
                <a:highlight>
                  <a:srgbClr val="E4E8EE"/>
                </a:highlight>
                <a:latin typeface="Arial"/>
                <a:ea typeface="Arial"/>
                <a:cs typeface="Arial"/>
                <a:sym typeface="Arial"/>
              </a:rPr>
              <a:t>set thus being a neighbour</a:t>
            </a: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dirty="0"/>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1201" name="Google Shape;1201;gca6c4a9396_0_12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gca6c4a9396_0_121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500" dirty="0">
                <a:highlight>
                  <a:srgbClr val="E4E8EE"/>
                </a:highlight>
                <a:latin typeface="Arial"/>
                <a:ea typeface="Arial"/>
                <a:cs typeface="Arial"/>
                <a:sym typeface="Arial"/>
              </a:rPr>
              <a:t>We can first run it on a simulator to ensure no “error running jobs”.</a:t>
            </a: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r>
              <a:rPr lang="en-GB" sz="1500" dirty="0">
                <a:highlight>
                  <a:srgbClr val="E4E8EE"/>
                </a:highlight>
                <a:latin typeface="Arial"/>
                <a:ea typeface="Arial"/>
                <a:cs typeface="Arial"/>
                <a:sym typeface="Arial"/>
              </a:rPr>
              <a:t>With the simulator, like the quantum system, we can define how many shots we want. </a:t>
            </a: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r>
              <a:rPr lang="en-GB" sz="1500" u="sng" dirty="0">
                <a:highlight>
                  <a:srgbClr val="E4E8EE"/>
                </a:highlight>
                <a:latin typeface="Arial"/>
                <a:ea typeface="Arial"/>
                <a:cs typeface="Arial"/>
                <a:sym typeface="Arial"/>
              </a:rPr>
              <a:t>Since qubits in superposition are random(sometimes 0,sometimes 1,or both), shots allow us to</a:t>
            </a:r>
            <a:endParaRPr sz="1500" u="sng" dirty="0">
              <a:highlight>
                <a:srgbClr val="E4E8EE"/>
              </a:highlight>
              <a:latin typeface="Arial"/>
              <a:ea typeface="Arial"/>
              <a:cs typeface="Arial"/>
              <a:sym typeface="Arial"/>
            </a:endParaRPr>
          </a:p>
          <a:p>
            <a:pPr marL="0" lvl="0" indent="0" algn="l" rtl="0">
              <a:spcBef>
                <a:spcPts val="0"/>
              </a:spcBef>
              <a:spcAft>
                <a:spcPts val="0"/>
              </a:spcAft>
              <a:buNone/>
            </a:pPr>
            <a:endParaRPr sz="1500" u="sng"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r>
              <a:rPr lang="en-GB" sz="1500" dirty="0">
                <a:highlight>
                  <a:srgbClr val="E4E8EE"/>
                </a:highlight>
                <a:latin typeface="Arial"/>
                <a:ea typeface="Arial"/>
                <a:cs typeface="Arial"/>
                <a:sym typeface="Arial"/>
              </a:rPr>
              <a:t>repeat measurements multiple times to determine the likelihood it is in a particular state.</a:t>
            </a: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r>
              <a:rPr lang="en-GB" sz="1500" dirty="0">
                <a:highlight>
                  <a:srgbClr val="E4E8EE"/>
                </a:highlight>
                <a:latin typeface="Arial"/>
                <a:ea typeface="Arial"/>
                <a:cs typeface="Arial"/>
                <a:sym typeface="Arial"/>
              </a:rPr>
              <a:t>From there we can plot the results → we will see that visualisation soon </a:t>
            </a: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400" dirty="0">
              <a:highlight>
                <a:srgbClr val="E4E8EE"/>
              </a:highlight>
              <a:latin typeface="Arial"/>
              <a:ea typeface="Arial"/>
              <a:cs typeface="Arial"/>
              <a:sym typeface="Arial"/>
            </a:endParaRPr>
          </a:p>
          <a:p>
            <a:pPr marL="0" lvl="0" indent="0" algn="l" rtl="0">
              <a:spcBef>
                <a:spcPts val="0"/>
              </a:spcBef>
              <a:spcAft>
                <a:spcPts val="0"/>
              </a:spcAft>
              <a:buNone/>
            </a:pPr>
            <a:endParaRPr dirty="0"/>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1232" name="Google Shape;1232;gca6c4a9396_0_121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ca6c4a9396_0_15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IE" sz="1500" dirty="0">
              <a:highlight>
                <a:srgbClr val="E4E8EE"/>
              </a:highlight>
              <a:latin typeface="Arial"/>
              <a:ea typeface="Arial"/>
              <a:cs typeface="Arial"/>
              <a:sym typeface="Arial"/>
            </a:endParaRPr>
          </a:p>
          <a:p>
            <a:pPr marL="0" lvl="0" indent="0" algn="l" rtl="0">
              <a:spcBef>
                <a:spcPts val="0"/>
              </a:spcBef>
              <a:spcAft>
                <a:spcPts val="0"/>
              </a:spcAft>
              <a:buNone/>
            </a:pPr>
            <a:endParaRPr lang="en-IE" sz="1500" dirty="0">
              <a:highlight>
                <a:srgbClr val="E4E8EE"/>
              </a:highlight>
              <a:latin typeface="Arial"/>
              <a:ea typeface="Arial"/>
              <a:cs typeface="Arial"/>
              <a:sym typeface="Arial"/>
            </a:endParaRPr>
          </a:p>
          <a:p>
            <a:pPr marL="0" lvl="0" indent="0" algn="l" rtl="0">
              <a:spcBef>
                <a:spcPts val="0"/>
              </a:spcBef>
              <a:spcAft>
                <a:spcPts val="0"/>
              </a:spcAft>
              <a:buNone/>
            </a:pPr>
            <a:r>
              <a:rPr lang="en-IE" sz="1500" dirty="0">
                <a:highlight>
                  <a:srgbClr val="E4E8EE"/>
                </a:highlight>
                <a:latin typeface="Arial"/>
                <a:ea typeface="Arial"/>
                <a:cs typeface="Arial"/>
                <a:sym typeface="Arial"/>
              </a:rPr>
              <a:t>-------</a:t>
            </a: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r>
              <a:rPr lang="en-GB" sz="1500" dirty="0">
                <a:highlight>
                  <a:srgbClr val="E4E8EE"/>
                </a:highlight>
                <a:latin typeface="Arial"/>
                <a:ea typeface="Arial"/>
                <a:cs typeface="Arial"/>
                <a:sym typeface="Arial"/>
              </a:rPr>
              <a:t>Now with it being error free, we can run it on the quantum system. </a:t>
            </a: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r>
              <a:rPr lang="en-GB" sz="1500" dirty="0">
                <a:highlight>
                  <a:srgbClr val="E4E8EE"/>
                </a:highlight>
                <a:latin typeface="Arial"/>
                <a:ea typeface="Arial"/>
                <a:cs typeface="Arial"/>
                <a:sym typeface="Arial"/>
              </a:rPr>
              <a:t>First we chose a quantum system with enough qubits for our circuit.</a:t>
            </a:r>
            <a:endParaRPr sz="1500" dirty="0">
              <a:highlight>
                <a:srgbClr val="E4E8EE"/>
              </a:highlight>
              <a:latin typeface="Arial"/>
              <a:ea typeface="Arial"/>
              <a:cs typeface="Arial"/>
              <a:sym typeface="Arial"/>
            </a:endParaRPr>
          </a:p>
          <a:p>
            <a:pPr marL="0" lvl="0" indent="0" algn="l" rtl="0">
              <a:spcBef>
                <a:spcPts val="0"/>
              </a:spcBef>
              <a:spcAft>
                <a:spcPts val="0"/>
              </a:spcAft>
              <a:buNone/>
            </a:pPr>
            <a:br>
              <a:rPr lang="en-GB" sz="1500" dirty="0">
                <a:highlight>
                  <a:srgbClr val="E4E8EE"/>
                </a:highlight>
                <a:latin typeface="Arial"/>
                <a:ea typeface="Arial"/>
                <a:cs typeface="Arial"/>
                <a:sym typeface="Arial"/>
              </a:rPr>
            </a:br>
            <a:r>
              <a:rPr lang="en-GB" sz="1500" dirty="0">
                <a:highlight>
                  <a:srgbClr val="E4E8EE"/>
                </a:highlight>
                <a:latin typeface="Arial"/>
                <a:ea typeface="Arial"/>
                <a:cs typeface="Arial"/>
                <a:sym typeface="Arial"/>
              </a:rPr>
              <a:t>With how big our circuit is </a:t>
            </a: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r>
              <a:rPr lang="en-GB" sz="1500" dirty="0">
                <a:highlight>
                  <a:srgbClr val="E4E8EE"/>
                </a:highlight>
                <a:latin typeface="Arial"/>
                <a:ea typeface="Arial"/>
                <a:cs typeface="Arial"/>
                <a:sym typeface="Arial"/>
              </a:rPr>
              <a:t>Then execute the run job on the chosen system</a:t>
            </a: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endParaRPr sz="1500" dirty="0">
              <a:highlight>
                <a:srgbClr val="E4E8EE"/>
              </a:highlight>
              <a:latin typeface="Arial"/>
              <a:ea typeface="Arial"/>
              <a:cs typeface="Arial"/>
              <a:sym typeface="Arial"/>
            </a:endParaRPr>
          </a:p>
          <a:p>
            <a:pPr marL="0" lvl="0" indent="0" algn="l" rtl="0">
              <a:spcBef>
                <a:spcPts val="0"/>
              </a:spcBef>
              <a:spcAft>
                <a:spcPts val="0"/>
              </a:spcAft>
              <a:buNone/>
            </a:pPr>
            <a:r>
              <a:rPr lang="en-GB" sz="1500" dirty="0">
                <a:highlight>
                  <a:srgbClr val="E4E8EE"/>
                </a:highlight>
                <a:latin typeface="Arial"/>
                <a:ea typeface="Arial"/>
                <a:cs typeface="Arial"/>
                <a:sym typeface="Arial"/>
              </a:rPr>
              <a:t>From there we can again plot a histogram to visualise the result.</a:t>
            </a:r>
            <a:endParaRPr sz="1500" dirty="0">
              <a:highlight>
                <a:srgbClr val="E4E8EE"/>
              </a:highlight>
              <a:latin typeface="Arial"/>
              <a:ea typeface="Arial"/>
              <a:cs typeface="Arial"/>
              <a:sym typeface="Arial"/>
            </a:endParaRPr>
          </a:p>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1249" name="Google Shape;1249;gca6c4a9396_0_156: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ca6c4a9396_0_29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450" dirty="0">
              <a:highlight>
                <a:schemeClr val="lt1"/>
              </a:highlight>
              <a:latin typeface="Helvetica Neue"/>
              <a:ea typeface="Helvetica Neue"/>
              <a:cs typeface="Helvetica Neue"/>
              <a:sym typeface="Helvetica Neue"/>
            </a:endParaRPr>
          </a:p>
          <a:p>
            <a:pPr marL="0" lvl="0" indent="0" algn="l" rtl="0">
              <a:spcBef>
                <a:spcPts val="0"/>
              </a:spcBef>
              <a:spcAft>
                <a:spcPts val="0"/>
              </a:spcAft>
              <a:buNone/>
            </a:pPr>
            <a:endParaRPr lang="en-IE" sz="1050" dirty="0">
              <a:highlight>
                <a:schemeClr val="lt1"/>
              </a:highlight>
              <a:latin typeface="Arial"/>
              <a:ea typeface="Arial"/>
              <a:cs typeface="Arial"/>
              <a:sym typeface="Arial"/>
            </a:endParaRPr>
          </a:p>
          <a:p>
            <a:pPr marL="0" lvl="0" indent="0" algn="l" rtl="0">
              <a:spcBef>
                <a:spcPts val="0"/>
              </a:spcBef>
              <a:spcAft>
                <a:spcPts val="0"/>
              </a:spcAft>
              <a:buNone/>
            </a:pPr>
            <a:r>
              <a:rPr lang="en-IE" sz="1050" dirty="0">
                <a:highlight>
                  <a:schemeClr val="lt1"/>
                </a:highlight>
                <a:latin typeface="Helvetica Neue"/>
                <a:ea typeface="Helvetica Neue"/>
                <a:cs typeface="Helvetica Neue"/>
                <a:sym typeface="Helvetica Neue"/>
              </a:rPr>
              <a:t>Now that we how to run it on the IBM quantum experience </a:t>
            </a:r>
          </a:p>
          <a:p>
            <a:pPr marL="0" lvl="0" indent="0" algn="l" rtl="0">
              <a:spcBef>
                <a:spcPts val="0"/>
              </a:spcBef>
              <a:spcAft>
                <a:spcPts val="0"/>
              </a:spcAft>
              <a:buNone/>
            </a:pPr>
            <a:endParaRPr lang="en-IE" sz="1050" dirty="0">
              <a:highlight>
                <a:schemeClr val="lt1"/>
              </a:highlight>
              <a:latin typeface="Helvetica Neue"/>
              <a:ea typeface="Helvetica Neue"/>
              <a:cs typeface="Helvetica Neue"/>
              <a:sym typeface="Helvetica Neue"/>
            </a:endParaRPr>
          </a:p>
          <a:p>
            <a:pPr marL="0" lvl="0" indent="0" algn="l" rtl="0">
              <a:spcBef>
                <a:spcPts val="0"/>
              </a:spcBef>
              <a:spcAft>
                <a:spcPts val="0"/>
              </a:spcAft>
              <a:buNone/>
            </a:pPr>
            <a:r>
              <a:rPr lang="en-IE" sz="1050" dirty="0">
                <a:highlight>
                  <a:schemeClr val="lt1"/>
                </a:highlight>
                <a:latin typeface="Helvetica Neue"/>
                <a:ea typeface="Helvetica Neue"/>
                <a:cs typeface="Helvetica Neue"/>
                <a:sym typeface="Helvetica Neue"/>
              </a:rPr>
              <a:t>We would wants to compare it to the classical simulation </a:t>
            </a:r>
          </a:p>
          <a:p>
            <a:pPr marL="0" lvl="0" indent="0" algn="l" rtl="0">
              <a:spcBef>
                <a:spcPts val="0"/>
              </a:spcBef>
              <a:spcAft>
                <a:spcPts val="0"/>
              </a:spcAft>
              <a:buNone/>
            </a:pPr>
            <a:endParaRPr lang="en-IE" sz="1050" dirty="0">
              <a:highlight>
                <a:schemeClr val="lt1"/>
              </a:highlight>
              <a:latin typeface="Helvetica Neue"/>
              <a:ea typeface="Helvetica Neue"/>
              <a:cs typeface="Helvetica Neue"/>
              <a:sym typeface="Helvetica Neue"/>
            </a:endParaRPr>
          </a:p>
          <a:p>
            <a:pPr marL="0" lvl="0" indent="0" algn="l" rtl="0">
              <a:spcBef>
                <a:spcPts val="0"/>
              </a:spcBef>
              <a:spcAft>
                <a:spcPts val="0"/>
              </a:spcAft>
              <a:buNone/>
            </a:pPr>
            <a:endParaRPr lang="en-IE" sz="1050" dirty="0">
              <a:highlight>
                <a:schemeClr val="lt1"/>
              </a:highlight>
              <a:latin typeface="Helvetica Neue"/>
              <a:ea typeface="Helvetica Neue"/>
              <a:cs typeface="Helvetica Neue"/>
              <a:sym typeface="Helvetica Neue"/>
            </a:endParaRPr>
          </a:p>
          <a:p>
            <a:pPr marL="276225" lvl="0" indent="-314325" algn="l" rtl="0">
              <a:spcBef>
                <a:spcPts val="0"/>
              </a:spcBef>
              <a:spcAft>
                <a:spcPts val="0"/>
              </a:spcAft>
              <a:buClr>
                <a:schemeClr val="dk2"/>
              </a:buClr>
              <a:buSzPts val="2000"/>
              <a:buChar char="‒"/>
            </a:pPr>
            <a:r>
              <a:rPr lang="en-IE" sz="1050" b="0" dirty="0" err="1">
                <a:highlight>
                  <a:schemeClr val="lt1"/>
                </a:highlight>
              </a:rPr>
              <a:t>Qiskit</a:t>
            </a:r>
            <a:r>
              <a:rPr lang="en-IE" sz="1050" b="0" dirty="0">
                <a:solidFill>
                  <a:srgbClr val="292929"/>
                </a:solidFill>
                <a:highlight>
                  <a:schemeClr val="lt1"/>
                </a:highlight>
              </a:rPr>
              <a:t> is designed to include third-party simulators contributed by the quantum community at large. </a:t>
            </a:r>
          </a:p>
          <a:p>
            <a:pPr marL="0" lvl="0" indent="0" algn="l" rtl="0">
              <a:spcBef>
                <a:spcPts val="0"/>
              </a:spcBef>
              <a:spcAft>
                <a:spcPts val="0"/>
              </a:spcAft>
              <a:buNone/>
            </a:pPr>
            <a:endParaRPr lang="en-IE" sz="1050" b="0" dirty="0">
              <a:solidFill>
                <a:srgbClr val="292929"/>
              </a:solidFill>
              <a:highlight>
                <a:schemeClr val="lt1"/>
              </a:highlight>
            </a:endParaRPr>
          </a:p>
          <a:p>
            <a:pPr marL="276225" lvl="0" indent="-314325" algn="l" rtl="0">
              <a:spcBef>
                <a:spcPts val="0"/>
              </a:spcBef>
              <a:spcAft>
                <a:spcPts val="0"/>
              </a:spcAft>
              <a:buClr>
                <a:schemeClr val="dk2"/>
              </a:buClr>
              <a:buSzPts val="2000"/>
              <a:buChar char="‒"/>
            </a:pPr>
            <a:r>
              <a:rPr lang="en-IE" sz="1050" b="0" dirty="0">
                <a:solidFill>
                  <a:srgbClr val="292929"/>
                </a:solidFill>
                <a:highlight>
                  <a:schemeClr val="lt1"/>
                </a:highlight>
              </a:rPr>
              <a:t>A prime example of such a simulator is the one created by Alwin </a:t>
            </a:r>
            <a:r>
              <a:rPr lang="en-IE" sz="1050" b="0" dirty="0" err="1">
                <a:solidFill>
                  <a:srgbClr val="292929"/>
                </a:solidFill>
                <a:highlight>
                  <a:schemeClr val="lt1"/>
                </a:highlight>
              </a:rPr>
              <a:t>Zulehner</a:t>
            </a:r>
            <a:r>
              <a:rPr lang="en-IE" sz="1050" b="0" dirty="0">
                <a:solidFill>
                  <a:srgbClr val="292929"/>
                </a:solidFill>
                <a:highlight>
                  <a:schemeClr val="lt1"/>
                </a:highlight>
              </a:rPr>
              <a:t> and Robert Wille from the quantum computation team at Johannes Kepler University in Linz, Austria.[5]</a:t>
            </a:r>
          </a:p>
          <a:p>
            <a:pPr marL="0" lvl="0" indent="0" algn="l" rtl="0">
              <a:spcBef>
                <a:spcPts val="0"/>
              </a:spcBef>
              <a:spcAft>
                <a:spcPts val="0"/>
              </a:spcAft>
              <a:buNone/>
            </a:pPr>
            <a:endParaRPr sz="1050" dirty="0">
              <a:highlight>
                <a:srgbClr val="FFFFFF"/>
              </a:highlight>
              <a:latin typeface="Helvetica Neue"/>
              <a:ea typeface="Helvetica Neue"/>
              <a:cs typeface="Helvetica Neue"/>
              <a:sym typeface="Helvetica Neue"/>
            </a:endParaRPr>
          </a:p>
        </p:txBody>
      </p:sp>
      <p:sp>
        <p:nvSpPr>
          <p:cNvPr id="1296" name="Google Shape;1296;gca6c4a9396_0_29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ca6c4a9396_0_19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700">
                <a:latin typeface="Arial"/>
                <a:ea typeface="Arial"/>
                <a:cs typeface="Arial"/>
                <a:sym typeface="Arial"/>
              </a:rPr>
              <a:t>1.)</a:t>
            </a:r>
            <a:r>
              <a:rPr lang="en-GB" sz="1000">
                <a:latin typeface="Times New Roman"/>
                <a:ea typeface="Times New Roman"/>
                <a:cs typeface="Times New Roman"/>
                <a:sym typeface="Times New Roman"/>
              </a:rPr>
              <a:t>  </a:t>
            </a:r>
            <a:r>
              <a:rPr lang="en-GB" sz="1700">
                <a:latin typeface="Arial"/>
                <a:ea typeface="Arial"/>
                <a:cs typeface="Arial"/>
                <a:sym typeface="Arial"/>
              </a:rPr>
              <a:t>First we import the tools </a:t>
            </a:r>
            <a:endParaRPr sz="1700">
              <a:latin typeface="Arial"/>
              <a:ea typeface="Arial"/>
              <a:cs typeface="Arial"/>
              <a:sym typeface="Arial"/>
            </a:endParaRPr>
          </a:p>
          <a:p>
            <a:pPr marL="406400" lvl="0" indent="-228600" algn="l" rtl="0">
              <a:lnSpc>
                <a:spcPct val="115000"/>
              </a:lnSpc>
              <a:spcBef>
                <a:spcPts val="0"/>
              </a:spcBef>
              <a:spcAft>
                <a:spcPts val="0"/>
              </a:spcAft>
              <a:buNone/>
            </a:pPr>
            <a:r>
              <a:rPr lang="en-GB" sz="1700">
                <a:latin typeface="Times New Roman"/>
                <a:ea typeface="Times New Roman"/>
                <a:cs typeface="Times New Roman"/>
                <a:sym typeface="Times New Roman"/>
              </a:rPr>
              <a:t>2.) Create an instance of the JKU Provider</a:t>
            </a: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r>
              <a:rPr lang="en-GB" sz="1700">
                <a:latin typeface="Times New Roman"/>
                <a:ea typeface="Times New Roman"/>
                <a:cs typeface="Times New Roman"/>
                <a:sym typeface="Times New Roman"/>
              </a:rPr>
              <a:t>3.)</a:t>
            </a:r>
            <a:r>
              <a:rPr lang="en-GB" sz="1000">
                <a:latin typeface="Times New Roman"/>
                <a:ea typeface="Times New Roman"/>
                <a:cs typeface="Times New Roman"/>
                <a:sym typeface="Times New Roman"/>
              </a:rPr>
              <a:t>  </a:t>
            </a:r>
            <a:r>
              <a:rPr lang="en-GB" sz="1700">
                <a:latin typeface="Times New Roman"/>
                <a:ea typeface="Times New Roman"/>
                <a:cs typeface="Times New Roman"/>
                <a:sym typeface="Times New Roman"/>
              </a:rPr>
              <a:t> Get the JKU backend from the JKU provider</a:t>
            </a: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r>
              <a:rPr lang="en-GB" sz="1700">
                <a:latin typeface="Times New Roman"/>
                <a:ea typeface="Times New Roman"/>
                <a:cs typeface="Times New Roman"/>
                <a:sym typeface="Times New Roman"/>
              </a:rPr>
              <a:t>4.)</a:t>
            </a:r>
            <a:r>
              <a:rPr lang="en-GB" sz="1000">
                <a:latin typeface="Times New Roman"/>
                <a:ea typeface="Times New Roman"/>
                <a:cs typeface="Times New Roman"/>
                <a:sym typeface="Times New Roman"/>
              </a:rPr>
              <a:t>  </a:t>
            </a:r>
            <a:r>
              <a:rPr lang="en-GB" sz="1700">
                <a:latin typeface="Times New Roman"/>
                <a:ea typeface="Times New Roman"/>
                <a:cs typeface="Times New Roman"/>
                <a:sym typeface="Times New Roman"/>
              </a:rPr>
              <a:t> Simulate the circuit with the JKU Simulator</a:t>
            </a: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r>
              <a:rPr lang="en-GB" sz="1700">
                <a:latin typeface="Times New Roman"/>
                <a:ea typeface="Times New Roman"/>
                <a:cs typeface="Times New Roman"/>
                <a:sym typeface="Times New Roman"/>
              </a:rPr>
              <a:t>5.)</a:t>
            </a:r>
            <a:r>
              <a:rPr lang="en-GB" sz="1000">
                <a:latin typeface="Times New Roman"/>
                <a:ea typeface="Times New Roman"/>
                <a:cs typeface="Times New Roman"/>
                <a:sym typeface="Times New Roman"/>
              </a:rPr>
              <a:t>  </a:t>
            </a:r>
            <a:r>
              <a:rPr lang="en-GB" sz="1700">
                <a:latin typeface="Times New Roman"/>
                <a:ea typeface="Times New Roman"/>
                <a:cs typeface="Times New Roman"/>
                <a:sym typeface="Times New Roman"/>
              </a:rPr>
              <a:t>Retrieve and display the results</a:t>
            </a:r>
            <a:endParaRPr sz="17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40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400">
              <a:latin typeface="Times New Roman"/>
              <a:ea typeface="Times New Roman"/>
              <a:cs typeface="Times New Roman"/>
              <a:sym typeface="Times New Roman"/>
            </a:endParaRPr>
          </a:p>
          <a:p>
            <a:pPr marL="406400" lvl="0" indent="-228600" algn="l" rtl="0">
              <a:lnSpc>
                <a:spcPct val="115000"/>
              </a:lnSpc>
              <a:spcBef>
                <a:spcPts val="0"/>
              </a:spcBef>
              <a:spcAft>
                <a:spcPts val="0"/>
              </a:spcAft>
              <a:buClr>
                <a:schemeClr val="dk1"/>
              </a:buClr>
              <a:buSzPts val="1100"/>
              <a:buFont typeface="Arial"/>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311" name="Google Shape;1311;gca6c4a9396_0_19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ca6c4a9396_0_878: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600" dirty="0"/>
              <a:t>Talk about how to make use of classical data with quantum computer </a:t>
            </a:r>
            <a:endParaRPr sz="1600" dirty="0"/>
          </a:p>
          <a:p>
            <a:pPr marL="0" lvl="0" indent="0" algn="l" rtl="0">
              <a:spcBef>
                <a:spcPts val="0"/>
              </a:spcBef>
              <a:spcAft>
                <a:spcPts val="0"/>
              </a:spcAft>
              <a:buNone/>
            </a:pPr>
            <a:r>
              <a:rPr lang="en-GB" sz="1600" dirty="0"/>
              <a:t>And now to access the quantum computers itself</a:t>
            </a:r>
            <a:endParaRPr sz="1600" dirty="0"/>
          </a:p>
          <a:p>
            <a:pPr marL="0" lvl="0" indent="0" algn="l" rtl="0">
              <a:spcBef>
                <a:spcPts val="0"/>
              </a:spcBef>
              <a:spcAft>
                <a:spcPts val="0"/>
              </a:spcAft>
              <a:buNone/>
            </a:pPr>
            <a:endParaRPr sz="1600" dirty="0"/>
          </a:p>
          <a:p>
            <a:pPr marL="0" lvl="0" indent="0" algn="l" rtl="0">
              <a:spcBef>
                <a:spcPts val="0"/>
              </a:spcBef>
              <a:spcAft>
                <a:spcPts val="0"/>
              </a:spcAft>
              <a:buNone/>
            </a:pPr>
            <a:endParaRPr sz="1600" dirty="0"/>
          </a:p>
        </p:txBody>
      </p:sp>
      <p:sp>
        <p:nvSpPr>
          <p:cNvPr id="166" name="Google Shape;166;gca6c4a9396_0_878: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
        <p:cNvGrpSpPr/>
        <p:nvPr/>
      </p:nvGrpSpPr>
      <p:grpSpPr>
        <a:xfrm>
          <a:off x="0" y="0"/>
          <a:ext cx="0" cy="0"/>
          <a:chOff x="0" y="0"/>
          <a:chExt cx="0" cy="0"/>
        </a:xfrm>
      </p:grpSpPr>
      <p:sp>
        <p:nvSpPr>
          <p:cNvPr id="1327" name="Google Shape;1327;gca6c4a9396_0_21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600" dirty="0">
                <a:latin typeface="Arial"/>
                <a:ea typeface="Arial"/>
                <a:cs typeface="Arial"/>
                <a:sym typeface="Arial"/>
              </a:rPr>
              <a:t>Note: There are errors that will appear, </a:t>
            </a:r>
            <a:endParaRPr sz="1600" dirty="0">
              <a:latin typeface="Arial"/>
              <a:ea typeface="Arial"/>
              <a:cs typeface="Arial"/>
              <a:sym typeface="Arial"/>
            </a:endParaRPr>
          </a:p>
          <a:p>
            <a:pPr marL="406400" lvl="0" indent="-228600" algn="l" rtl="0">
              <a:lnSpc>
                <a:spcPct val="115000"/>
              </a:lnSpc>
              <a:spcBef>
                <a:spcPts val="0"/>
              </a:spcBef>
              <a:spcAft>
                <a:spcPts val="0"/>
              </a:spcAft>
              <a:buNone/>
            </a:pPr>
            <a:endParaRPr sz="1600" dirty="0">
              <a:latin typeface="Arial"/>
              <a:ea typeface="Arial"/>
              <a:cs typeface="Arial"/>
              <a:sym typeface="Arial"/>
            </a:endParaRPr>
          </a:p>
          <a:p>
            <a:pPr marL="0" lvl="0" indent="0" algn="l" rtl="0">
              <a:lnSpc>
                <a:spcPct val="115000"/>
              </a:lnSpc>
              <a:spcBef>
                <a:spcPts val="0"/>
              </a:spcBef>
              <a:spcAft>
                <a:spcPts val="0"/>
              </a:spcAft>
              <a:buNone/>
            </a:pPr>
            <a:r>
              <a:rPr lang="en-IE" sz="1350" dirty="0">
                <a:solidFill>
                  <a:srgbClr val="24292E"/>
                </a:solidFill>
                <a:highlight>
                  <a:srgbClr val="FFFFFF"/>
                </a:highlight>
                <a:latin typeface="Arial"/>
                <a:ea typeface="Arial"/>
                <a:cs typeface="Arial"/>
                <a:sym typeface="Arial"/>
              </a:rPr>
              <a:t>As it is an open and evolving tool</a:t>
            </a:r>
            <a:endParaRPr sz="13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328" name="Google Shape;1328;gca6c4a9396_0_21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1"/>
        <p:cNvGrpSpPr/>
        <p:nvPr/>
      </p:nvGrpSpPr>
      <p:grpSpPr>
        <a:xfrm>
          <a:off x="0" y="0"/>
          <a:ext cx="0" cy="0"/>
          <a:chOff x="0" y="0"/>
          <a:chExt cx="0" cy="0"/>
        </a:xfrm>
      </p:grpSpPr>
      <p:sp>
        <p:nvSpPr>
          <p:cNvPr id="1372" name="Google Shape;1372;gca6c4a9396_0_26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dirty="0">
                <a:latin typeface="Arial"/>
                <a:ea typeface="Arial"/>
                <a:cs typeface="Arial"/>
                <a:sym typeface="Arial"/>
              </a:rPr>
              <a:t>Note: There’s a 2nd error that will come up </a:t>
            </a: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There is a fix in progress </a:t>
            </a: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050" u="sng" dirty="0">
                <a:solidFill>
                  <a:srgbClr val="24292E"/>
                </a:solidFill>
                <a:highlight>
                  <a:srgbClr val="FFFFFF"/>
                </a:highlight>
                <a:latin typeface="Arial"/>
                <a:ea typeface="Arial"/>
                <a:cs typeface="Arial"/>
                <a:sym typeface="Arial"/>
              </a:rPr>
              <a:t> in </a:t>
            </a:r>
            <a:r>
              <a:rPr lang="en-IE" sz="1050" u="sng" dirty="0" err="1">
                <a:solidFill>
                  <a:srgbClr val="24292E"/>
                </a:solidFill>
                <a:highlight>
                  <a:srgbClr val="FFFFFF"/>
                </a:highlight>
                <a:latin typeface="Arial"/>
                <a:ea typeface="Arial"/>
                <a:cs typeface="Arial"/>
                <a:sym typeface="Arial"/>
              </a:rPr>
              <a:t>continouse</a:t>
            </a:r>
            <a:r>
              <a:rPr lang="en-IE" sz="1050" u="sng" dirty="0">
                <a:solidFill>
                  <a:srgbClr val="24292E"/>
                </a:solidFill>
                <a:highlight>
                  <a:srgbClr val="FFFFFF"/>
                </a:highlight>
                <a:latin typeface="Arial"/>
                <a:ea typeface="Arial"/>
                <a:cs typeface="Arial"/>
                <a:sym typeface="Arial"/>
              </a:rPr>
              <a:t> </a:t>
            </a:r>
            <a:r>
              <a:rPr lang="en-IE" sz="1050" u="sng" dirty="0" err="1">
                <a:solidFill>
                  <a:srgbClr val="24292E"/>
                </a:solidFill>
                <a:highlight>
                  <a:srgbClr val="FFFFFF"/>
                </a:highlight>
                <a:latin typeface="Arial"/>
                <a:ea typeface="Arial"/>
                <a:cs typeface="Arial"/>
                <a:sym typeface="Arial"/>
              </a:rPr>
              <a:t>invovlment</a:t>
            </a:r>
            <a:r>
              <a:rPr lang="en-IE" sz="1050" u="sng" dirty="0">
                <a:solidFill>
                  <a:srgbClr val="24292E"/>
                </a:solidFill>
                <a:highlight>
                  <a:srgbClr val="FFFFFF"/>
                </a:highlight>
                <a:latin typeface="Arial"/>
                <a:ea typeface="Arial"/>
                <a:cs typeface="Arial"/>
                <a:sym typeface="Arial"/>
              </a:rPr>
              <a:t> with the community </a:t>
            </a:r>
            <a:endParaRPr sz="1050" u="sng"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373" name="Google Shape;1373;gca6c4a9396_0_26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
        <p:cNvGrpSpPr/>
        <p:nvPr/>
      </p:nvGrpSpPr>
      <p:grpSpPr>
        <a:xfrm>
          <a:off x="0" y="0"/>
          <a:ext cx="0" cy="0"/>
          <a:chOff x="0" y="0"/>
          <a:chExt cx="0" cy="0"/>
        </a:xfrm>
      </p:grpSpPr>
      <p:sp>
        <p:nvSpPr>
          <p:cNvPr id="1342" name="Google Shape;1342;gca6c4a9396_0_22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400" dirty="0">
              <a:latin typeface="Arial"/>
              <a:ea typeface="Arial"/>
              <a:cs typeface="Arial"/>
              <a:sym typeface="Arial"/>
            </a:endParaRPr>
          </a:p>
          <a:p>
            <a:pPr marL="457200" lvl="0" indent="-317500" algn="l" rtl="0">
              <a:lnSpc>
                <a:spcPct val="115000"/>
              </a:lnSpc>
              <a:spcBef>
                <a:spcPts val="0"/>
              </a:spcBef>
              <a:spcAft>
                <a:spcPts val="0"/>
              </a:spcAft>
              <a:buSzPts val="1400"/>
              <a:buFont typeface="Arial"/>
              <a:buAutoNum type="arabicPeriod"/>
            </a:pPr>
            <a:r>
              <a:rPr lang="en-GB" sz="1600" dirty="0">
                <a:latin typeface="Arial"/>
                <a:ea typeface="Arial"/>
                <a:cs typeface="Arial"/>
                <a:sym typeface="Arial"/>
              </a:rPr>
              <a:t>To fix this you must find thee </a:t>
            </a:r>
            <a:r>
              <a:rPr lang="en-GB" sz="1250" dirty="0">
                <a:solidFill>
                  <a:srgbClr val="24292E"/>
                </a:solidFill>
                <a:highlight>
                  <a:srgbClr val="FFFFFF"/>
                </a:highlight>
                <a:latin typeface="Arial"/>
                <a:ea typeface="Arial"/>
                <a:cs typeface="Arial"/>
                <a:sym typeface="Arial"/>
              </a:rPr>
              <a:t>DEFAULT_CONFIGURATION of the </a:t>
            </a:r>
            <a:r>
              <a:rPr lang="en-GB" sz="1250" dirty="0" err="1">
                <a:solidFill>
                  <a:srgbClr val="24292E"/>
                </a:solidFill>
                <a:highlight>
                  <a:srgbClr val="FFFFFF"/>
                </a:highlight>
                <a:latin typeface="Arial"/>
                <a:ea typeface="Arial"/>
                <a:cs typeface="Arial"/>
                <a:sym typeface="Arial"/>
              </a:rPr>
              <a:t>QasmSimulator</a:t>
            </a:r>
            <a:r>
              <a:rPr lang="en-GB" sz="1250" dirty="0">
                <a:solidFill>
                  <a:srgbClr val="24292E"/>
                </a:solidFill>
                <a:highlight>
                  <a:srgbClr val="FFFFFF"/>
                </a:highlight>
                <a:latin typeface="Arial"/>
                <a:ea typeface="Arial"/>
                <a:cs typeface="Arial"/>
                <a:sym typeface="Arial"/>
              </a:rPr>
              <a:t> class in the file </a:t>
            </a:r>
            <a:r>
              <a:rPr lang="en-GB" sz="1250" dirty="0" err="1">
                <a:solidFill>
                  <a:srgbClr val="24292E"/>
                </a:solidFill>
                <a:highlight>
                  <a:srgbClr val="FFFFFF"/>
                </a:highlight>
                <a:latin typeface="Arial"/>
                <a:ea typeface="Arial"/>
                <a:cs typeface="Arial"/>
                <a:sym typeface="Arial"/>
              </a:rPr>
              <a:t>qasm_simulator_jku.py</a:t>
            </a:r>
            <a:r>
              <a:rPr lang="en-GB" sz="1250" dirty="0">
                <a:solidFill>
                  <a:srgbClr val="24292E"/>
                </a:solidFill>
                <a:highlight>
                  <a:srgbClr val="FFFFFF"/>
                </a:highlight>
                <a:latin typeface="Arial"/>
                <a:ea typeface="Arial"/>
                <a:cs typeface="Arial"/>
                <a:sym typeface="Arial"/>
              </a:rPr>
              <a:t>. </a:t>
            </a:r>
            <a:endParaRPr sz="1600" dirty="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endParaRPr sz="1600" dirty="0">
              <a:latin typeface="Times New Roman"/>
              <a:ea typeface="Times New Roman"/>
              <a:cs typeface="Times New Roman"/>
              <a:sym typeface="Times New Roman"/>
            </a:endParaRPr>
          </a:p>
          <a:p>
            <a:pPr marL="406400" lvl="0" indent="-228600" algn="l" rtl="0">
              <a:lnSpc>
                <a:spcPct val="115000"/>
              </a:lnSpc>
              <a:spcBef>
                <a:spcPts val="0"/>
              </a:spcBef>
              <a:spcAft>
                <a:spcPts val="0"/>
              </a:spcAft>
              <a:buNone/>
            </a:pPr>
            <a:r>
              <a:rPr lang="en-GB" sz="1600" dirty="0">
                <a:latin typeface="Times New Roman"/>
                <a:ea typeface="Times New Roman"/>
                <a:cs typeface="Times New Roman"/>
                <a:sym typeface="Times New Roman"/>
              </a:rPr>
              <a:t>The include the line : </a:t>
            </a:r>
            <a:r>
              <a:rPr lang="en-GB" sz="1250" dirty="0">
                <a:solidFill>
                  <a:srgbClr val="24292E"/>
                </a:solidFill>
                <a:highlight>
                  <a:srgbClr val="FFFFFF"/>
                </a:highlight>
                <a:latin typeface="Arial"/>
                <a:ea typeface="Arial"/>
                <a:cs typeface="Arial"/>
                <a:sym typeface="Arial"/>
              </a:rPr>
              <a:t>'</a:t>
            </a:r>
            <a:r>
              <a:rPr lang="en-GB" sz="1250" dirty="0" err="1">
                <a:solidFill>
                  <a:srgbClr val="24292E"/>
                </a:solidFill>
                <a:highlight>
                  <a:srgbClr val="FFFFFF"/>
                </a:highlight>
                <a:latin typeface="Arial"/>
                <a:ea typeface="Arial"/>
                <a:cs typeface="Arial"/>
                <a:sym typeface="Arial"/>
              </a:rPr>
              <a:t>coupling_map</a:t>
            </a:r>
            <a:r>
              <a:rPr lang="en-GB" sz="1250" dirty="0">
                <a:solidFill>
                  <a:srgbClr val="24292E"/>
                </a:solidFill>
                <a:highlight>
                  <a:srgbClr val="FFFFFF"/>
                </a:highlight>
                <a:latin typeface="Arial"/>
                <a:ea typeface="Arial"/>
                <a:cs typeface="Arial"/>
                <a:sym typeface="Arial"/>
              </a:rPr>
              <a:t>': None</a:t>
            </a:r>
            <a:endParaRPr sz="12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This is a fixed error</a:t>
            </a:r>
            <a:endParaRPr sz="1050" dirty="0">
              <a:solidFill>
                <a:srgbClr val="24292E"/>
              </a:solidFill>
              <a:highlight>
                <a:srgbClr val="FFFFFF"/>
              </a:highlight>
              <a:latin typeface="Arial"/>
              <a:ea typeface="Arial"/>
              <a:cs typeface="Arial"/>
              <a:sym typeface="Arial"/>
            </a:endParaRPr>
          </a:p>
          <a:p>
            <a:pPr marL="0" lvl="0" indent="0" algn="l" rtl="0">
              <a:lnSpc>
                <a:spcPct val="115000"/>
              </a:lnSpc>
              <a:spcBef>
                <a:spcPts val="0"/>
              </a:spcBef>
              <a:spcAft>
                <a:spcPts val="0"/>
              </a:spcAft>
              <a:buNone/>
            </a:pPr>
            <a:r>
              <a:rPr lang="en-IE" sz="1050" u="sng" dirty="0">
                <a:solidFill>
                  <a:srgbClr val="24292E"/>
                </a:solidFill>
                <a:highlight>
                  <a:srgbClr val="FFFFFF"/>
                </a:highlight>
                <a:latin typeface="Arial"/>
                <a:ea typeface="Arial"/>
                <a:cs typeface="Arial"/>
                <a:sym typeface="Arial"/>
              </a:rPr>
              <a:t> it is detailed in the dissertation how to do </a:t>
            </a:r>
            <a:endParaRPr sz="1050" u="sng"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343" name="Google Shape;1343;gca6c4a9396_0_22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6"/>
        <p:cNvGrpSpPr/>
        <p:nvPr/>
      </p:nvGrpSpPr>
      <p:grpSpPr>
        <a:xfrm>
          <a:off x="0" y="0"/>
          <a:ext cx="0" cy="0"/>
          <a:chOff x="0" y="0"/>
          <a:chExt cx="0" cy="0"/>
        </a:xfrm>
      </p:grpSpPr>
      <p:sp>
        <p:nvSpPr>
          <p:cNvPr id="1357" name="Google Shape;1357;gca6c4a9396_0_246: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dirty="0">
                <a:latin typeface="Arial"/>
                <a:ea typeface="Arial"/>
                <a:cs typeface="Arial"/>
                <a:sym typeface="Arial"/>
              </a:rPr>
              <a:t>Note: There’s a 2nd error that will come up </a:t>
            </a: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There is a fix in progress </a:t>
            </a: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050" b="1" dirty="0">
                <a:solidFill>
                  <a:srgbClr val="24292E"/>
                </a:solidFill>
                <a:highlight>
                  <a:srgbClr val="FFFFFF"/>
                </a:highlight>
                <a:latin typeface="Arial"/>
                <a:ea typeface="Arial"/>
                <a:cs typeface="Arial"/>
                <a:sym typeface="Arial"/>
              </a:rPr>
              <a:t>But more are still in progress</a:t>
            </a:r>
            <a:endParaRPr sz="1050" b="1"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358" name="Google Shape;1358;gca6c4a9396_0_246: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ca6c4a9396_0_53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388" name="Google Shape;1388;gca6c4a9396_0_53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ca6c4a9396_0_53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Now that we know to run our circuits on a quantum computer and what the future classical simulation looks like</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Let’s now see what the quantum output would like like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Explain what a simulation run is  vs a aunt um → most importantly noise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Simulation vs quantum run → KNN then grovers then svm : ~Explain the probabilities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388" name="Google Shape;1388;gca6c4a9396_0_53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1331715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1"/>
        <p:cNvGrpSpPr/>
        <p:nvPr/>
      </p:nvGrpSpPr>
      <p:grpSpPr>
        <a:xfrm>
          <a:off x="0" y="0"/>
          <a:ext cx="0" cy="0"/>
          <a:chOff x="0" y="0"/>
          <a:chExt cx="0" cy="0"/>
        </a:xfrm>
      </p:grpSpPr>
      <p:sp>
        <p:nvSpPr>
          <p:cNvPr id="1402" name="Google Shape;1402;gca6c4a9396_0_580: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Taking KNN as an example we can see the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 Simulation results above</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IT is graphed against the probabilities vs the frequency </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Each bar showing the probability of finding e.g ( the first oen) is at 0.253</a:t>
            </a: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Those with the same/ similar  probabilities can be said to be neighbours </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Remembering that we are taking the iris data set with 4 features , and looking for three groupings SETOSA, VERSICOLOR, VIRGINCA</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457200" lvl="0" indent="0" algn="l" rtl="0">
              <a:lnSpc>
                <a:spcPct val="115000"/>
              </a:lnSpc>
              <a:spcBef>
                <a:spcPts val="0"/>
              </a:spcBef>
              <a:spcAft>
                <a:spcPts val="0"/>
              </a:spcAft>
              <a:buNone/>
            </a:pPr>
            <a:r>
              <a:rPr lang="en-GB" sz="1400"/>
              <a:t>While the accuracy is not as perfect, we can still see the 3 main four classifications at 0.253, 0.120-0.117 and 0.066-0.068.</a:t>
            </a:r>
            <a:endParaRPr sz="1400"/>
          </a:p>
          <a:p>
            <a:pPr marL="177800" lvl="0" indent="0" algn="l" rtl="0">
              <a:lnSpc>
                <a:spcPct val="115000"/>
              </a:lnSpc>
              <a:spcBef>
                <a:spcPts val="0"/>
              </a:spcBef>
              <a:spcAft>
                <a:spcPts val="0"/>
              </a:spcAft>
              <a:buNone/>
            </a:pPr>
            <a:r>
              <a:rPr lang="en-GB" sz="1400">
                <a:latin typeface="Arial"/>
                <a:ea typeface="Arial"/>
                <a:cs typeface="Arial"/>
                <a:sym typeface="Arial"/>
              </a:rPr>
              <a:t> For each type of flower</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03" name="Google Shape;1403;gca6c4a9396_0_580: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6"/>
        <p:cNvGrpSpPr/>
        <p:nvPr/>
      </p:nvGrpSpPr>
      <p:grpSpPr>
        <a:xfrm>
          <a:off x="0" y="0"/>
          <a:ext cx="0" cy="0"/>
          <a:chOff x="0" y="0"/>
          <a:chExt cx="0" cy="0"/>
        </a:xfrm>
      </p:grpSpPr>
      <p:sp>
        <p:nvSpPr>
          <p:cNvPr id="1417" name="Google Shape;1417;gca6c4a9396_0_59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177800" lvl="0" indent="0" algn="l" rtl="0">
              <a:lnSpc>
                <a:spcPct val="115000"/>
              </a:lnSpc>
              <a:spcBef>
                <a:spcPts val="0"/>
              </a:spcBef>
              <a:spcAft>
                <a:spcPts val="0"/>
              </a:spcAft>
              <a:buNone/>
            </a:pPr>
            <a:r>
              <a:rPr lang="en-GB" sz="1400">
                <a:latin typeface="Arial"/>
                <a:ea typeface="Arial"/>
                <a:cs typeface="Arial"/>
                <a:sym typeface="Arial"/>
              </a:rPr>
              <a:t>This illustrates the circuit run on a 16 qubit quantum system </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While this has a lot more noise and without datt input of 10,000 it becomes slightly harder to read.</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We can still see the groupings 45, 2% and the 1.%</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r>
              <a:rPr lang="en-GB" sz="1400">
                <a:latin typeface="Arial"/>
                <a:ea typeface="Arial"/>
                <a:cs typeface="Arial"/>
                <a:sym typeface="Arial"/>
              </a:rPr>
              <a:t>Again we can mitigate nisei with a loweer sampel size but also increasing the shots</a:t>
            </a: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177800" lvl="0" indent="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18" name="Google Shape;1418;gca6c4a9396_0_59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gca6c4a9396_0_65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177800" lvl="0" indent="0" algn="l" rtl="0">
              <a:lnSpc>
                <a:spcPct val="115000"/>
              </a:lnSpc>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The use of shots in a quantum environment and its ability to reduce noise, interference and errors. </a:t>
            </a:r>
          </a:p>
          <a:p>
            <a:pPr marL="177800" lvl="0" indent="0" algn="l" rtl="0">
              <a:lnSpc>
                <a:spcPct val="115000"/>
              </a:lnSpc>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While the reduction of these errors would theoretically increase an algorithm’s accuracy, an increase in the number of shots does not necessarily retain in an increase in accuracy. Rather, it provides a more precise probability. </a:t>
            </a:r>
          </a:p>
          <a:p>
            <a:pPr marL="177800" lvl="0" indent="0" algn="l" rtl="0">
              <a:lnSpc>
                <a:spcPct val="115000"/>
              </a:lnSpc>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This is because of errors such as gate interference, measurement errors, environmental noise and more, still exist within the device.</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33" name="Google Shape;1433;gca6c4a9396_0_65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gca6c4a9396_0_65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177800" lvl="0" indent="0" algn="l" rtl="0">
              <a:lnSpc>
                <a:spcPct val="115000"/>
              </a:lnSpc>
              <a:spcBef>
                <a:spcPts val="0"/>
              </a:spcBef>
              <a:spcAft>
                <a:spcPts val="0"/>
              </a:spcAft>
              <a:buNone/>
            </a:pPr>
            <a:r>
              <a:rPr lang="en-IE" sz="1200" b="0" i="0" u="none" strike="noStrike" cap="none" dirty="0">
                <a:solidFill>
                  <a:schemeClr val="dk1"/>
                </a:solidFill>
                <a:effectLst/>
                <a:latin typeface="Calibri"/>
                <a:ea typeface="Calibri"/>
                <a:cs typeface="Calibri"/>
                <a:sym typeface="Calibri"/>
              </a:rPr>
              <a:t>To truly test the proposed advantage of quantum computers, we must compare the execution time for both QkNN and QSVM on our datasets to their classical versions. We will do so by increasing the data points or dimensionality of the input</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r>
              <a:rPr lang="en-IE" dirty="0">
                <a:highlight>
                  <a:srgbClr val="E4E8EE"/>
                </a:highlight>
                <a:latin typeface="Arial"/>
                <a:ea typeface="Arial"/>
                <a:cs typeface="Arial"/>
                <a:sym typeface="Arial"/>
              </a:rPr>
              <a:t>QSVM is relatively on par with that of SVM, this is  as it is a quantum enhanced algorithm not a full quantum algorithm</a:t>
            </a:r>
          </a:p>
          <a:p>
            <a:pPr marL="0" lvl="0" indent="0" algn="l" rtl="0">
              <a:spcBef>
                <a:spcPts val="0"/>
              </a:spcBef>
              <a:spcAft>
                <a:spcPts val="0"/>
              </a:spcAft>
              <a:buNone/>
            </a:pPr>
            <a:r>
              <a:rPr lang="en-IE" dirty="0">
                <a:highlight>
                  <a:srgbClr val="E4E8EE"/>
                </a:highlight>
                <a:latin typeface="Arial"/>
                <a:ea typeface="Arial"/>
                <a:cs typeface="Arial"/>
                <a:sym typeface="Arial"/>
              </a:rPr>
              <a:t>While QkNN is a full quantum algorithm and as we talked about it places the entire training set into superposition so the hurdle that regular </a:t>
            </a:r>
            <a:r>
              <a:rPr lang="en-IE" dirty="0" err="1">
                <a:highlight>
                  <a:srgbClr val="E4E8EE"/>
                </a:highlight>
                <a:latin typeface="Arial"/>
                <a:ea typeface="Arial"/>
                <a:cs typeface="Arial"/>
                <a:sym typeface="Arial"/>
              </a:rPr>
              <a:t>knn</a:t>
            </a:r>
            <a:r>
              <a:rPr lang="en-IE" dirty="0">
                <a:highlight>
                  <a:srgbClr val="E4E8EE"/>
                </a:highlight>
                <a:latin typeface="Arial"/>
                <a:ea typeface="Arial"/>
                <a:cs typeface="Arial"/>
                <a:sym typeface="Arial"/>
              </a:rPr>
              <a:t> faces with increasing dataset size, QKNN does not. This </a:t>
            </a:r>
            <a:endParaRPr dirty="0">
              <a:highlight>
                <a:srgbClr val="E4E8EE"/>
              </a:highlight>
              <a:latin typeface="Arial"/>
              <a:ea typeface="Arial"/>
              <a:cs typeface="Arial"/>
              <a:sym typeface="Arial"/>
            </a:endParaRPr>
          </a:p>
        </p:txBody>
      </p:sp>
      <p:sp>
        <p:nvSpPr>
          <p:cNvPr id="1433" name="Google Shape;1433;gca6c4a9396_0_65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25990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ca6c4a9396_0_969: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E" sz="1200" u="none" dirty="0"/>
              <a:t> we will do so following thus layout for encoding data, the quantum algorithm and the quantum machine execution</a:t>
            </a:r>
          </a:p>
          <a:p>
            <a:pPr marL="0" lvl="0" indent="0" algn="l" rtl="0">
              <a:spcBef>
                <a:spcPts val="0"/>
              </a:spcBef>
              <a:spcAft>
                <a:spcPts val="0"/>
              </a:spcAft>
              <a:buNone/>
            </a:pPr>
            <a:r>
              <a:rPr lang="en-IE" sz="1200" u="none" dirty="0"/>
              <a:t>We will touch on this more later on.</a:t>
            </a:r>
            <a:endParaRPr lang="en-GB" sz="1200" u="none"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dirty="0"/>
          </a:p>
        </p:txBody>
      </p:sp>
      <p:sp>
        <p:nvSpPr>
          <p:cNvPr id="327" name="Google Shape;327;gca6c4a9396_0_969: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131011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
        <p:cNvGrpSpPr/>
        <p:nvPr/>
      </p:nvGrpSpPr>
      <p:grpSpPr>
        <a:xfrm>
          <a:off x="0" y="0"/>
          <a:ext cx="0" cy="0"/>
          <a:chOff x="0" y="0"/>
          <a:chExt cx="0" cy="0"/>
        </a:xfrm>
      </p:grpSpPr>
      <p:sp>
        <p:nvSpPr>
          <p:cNvPr id="1447" name="Google Shape;1447;gca6c4a9396_0_64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177800" lvl="0" indent="0" algn="l" rtl="0">
              <a:lnSpc>
                <a:spcPct val="115000"/>
              </a:lnSpc>
              <a:spcBef>
                <a:spcPts val="0"/>
              </a:spcBef>
              <a:spcAft>
                <a:spcPts val="0"/>
              </a:spcAft>
              <a:buNone/>
            </a:pPr>
            <a:r>
              <a:rPr lang="en-GB" sz="1400" dirty="0" err="1">
                <a:solidFill>
                  <a:srgbClr val="000000"/>
                </a:solidFill>
                <a:latin typeface="Arial"/>
                <a:ea typeface="Arial"/>
                <a:cs typeface="Arial"/>
                <a:sym typeface="Arial"/>
              </a:rPr>
              <a:t>Simailry</a:t>
            </a:r>
            <a:r>
              <a:rPr lang="en-GB" sz="1400" dirty="0">
                <a:solidFill>
                  <a:srgbClr val="000000"/>
                </a:solidFill>
                <a:latin typeface="Arial"/>
                <a:ea typeface="Arial"/>
                <a:cs typeface="Arial"/>
                <a:sym typeface="Arial"/>
              </a:rPr>
              <a:t> we can see it for </a:t>
            </a:r>
            <a:r>
              <a:rPr lang="en-GB" sz="1400" dirty="0" err="1">
                <a:solidFill>
                  <a:srgbClr val="000000"/>
                </a:solidFill>
                <a:latin typeface="Arial"/>
                <a:ea typeface="Arial"/>
                <a:cs typeface="Arial"/>
                <a:sym typeface="Arial"/>
              </a:rPr>
              <a:t>Grovers</a:t>
            </a:r>
            <a:r>
              <a:rPr lang="en-GB" sz="1400" dirty="0">
                <a:solidFill>
                  <a:srgbClr val="000000"/>
                </a:solidFill>
                <a:latin typeface="Arial"/>
                <a:ea typeface="Arial"/>
                <a:cs typeface="Arial"/>
                <a:sym typeface="Arial"/>
              </a:rPr>
              <a:t> </a:t>
            </a:r>
            <a:r>
              <a:rPr lang="en-GB" sz="1400" dirty="0" err="1">
                <a:solidFill>
                  <a:srgbClr val="000000"/>
                </a:solidFill>
                <a:latin typeface="Arial"/>
                <a:ea typeface="Arial"/>
                <a:cs typeface="Arial"/>
                <a:sym typeface="Arial"/>
              </a:rPr>
              <a:t>algorhtm</a:t>
            </a:r>
            <a:r>
              <a:rPr lang="en-GB" sz="1400" dirty="0">
                <a:solidFill>
                  <a:srgbClr val="000000"/>
                </a:solidFill>
                <a:latin typeface="Arial"/>
                <a:ea typeface="Arial"/>
                <a:cs typeface="Arial"/>
                <a:sym typeface="Arial"/>
              </a:rPr>
              <a:t> running on a </a:t>
            </a:r>
            <a:r>
              <a:rPr lang="en-GB" sz="1400" dirty="0">
                <a:solidFill>
                  <a:srgbClr val="000000"/>
                </a:solidFill>
                <a:highlight>
                  <a:srgbClr val="FFFFFF"/>
                </a:highlight>
                <a:latin typeface="Arial"/>
                <a:ea typeface="Arial"/>
                <a:cs typeface="Arial"/>
                <a:sym typeface="Arial"/>
              </a:rPr>
              <a:t>example 3-Satisfiability (3-SAT) </a:t>
            </a:r>
            <a:endParaRPr sz="1400" dirty="0">
              <a:solidFill>
                <a:srgbClr val="000000"/>
              </a:solidFill>
              <a:latin typeface="Arial"/>
              <a:ea typeface="Arial"/>
              <a:cs typeface="Arial"/>
              <a:sym typeface="Arial"/>
            </a:endParaRPr>
          </a:p>
          <a:p>
            <a:pPr marL="177800" lvl="0" indent="0" algn="l" rtl="0">
              <a:lnSpc>
                <a:spcPct val="115000"/>
              </a:lnSpc>
              <a:spcBef>
                <a:spcPts val="0"/>
              </a:spcBef>
              <a:spcAft>
                <a:spcPts val="0"/>
              </a:spcAft>
              <a:buNone/>
            </a:pPr>
            <a:endParaRPr sz="1400" dirty="0">
              <a:latin typeface="Arial"/>
              <a:ea typeface="Arial"/>
              <a:cs typeface="Arial"/>
              <a:sym typeface="Arial"/>
            </a:endParaRPr>
          </a:p>
          <a:p>
            <a:pPr marL="177800" lvl="0" indent="0" algn="l" rtl="0">
              <a:lnSpc>
                <a:spcPct val="115000"/>
              </a:lnSpc>
              <a:spcBef>
                <a:spcPts val="0"/>
              </a:spcBef>
              <a:spcAft>
                <a:spcPts val="0"/>
              </a:spcAft>
              <a:buNone/>
            </a:pPr>
            <a:r>
              <a:rPr lang="en-GB" sz="1600" dirty="0">
                <a:solidFill>
                  <a:srgbClr val="292929"/>
                </a:solidFill>
                <a:highlight>
                  <a:srgbClr val="FFFFFF"/>
                </a:highlight>
                <a:latin typeface="Georgia"/>
                <a:ea typeface="Georgia"/>
                <a:cs typeface="Georgia"/>
                <a:sym typeface="Georgia"/>
              </a:rPr>
              <a:t>The three results for the satisfiability problem are 000, 011, and 101.</a:t>
            </a:r>
            <a:endParaRPr sz="1600" dirty="0">
              <a:solidFill>
                <a:srgbClr val="292929"/>
              </a:solidFill>
              <a:highlight>
                <a:srgbClr val="FFFFFF"/>
              </a:highlight>
              <a:latin typeface="Georgia"/>
              <a:ea typeface="Georgia"/>
              <a:cs typeface="Georgia"/>
              <a:sym typeface="Georgia"/>
            </a:endParaRPr>
          </a:p>
          <a:p>
            <a:pPr marL="177800" lvl="0" indent="0" algn="l" rtl="0">
              <a:lnSpc>
                <a:spcPct val="115000"/>
              </a:lnSpc>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177800" lvl="0" indent="0" algn="l" rtl="0">
              <a:lnSpc>
                <a:spcPct val="115000"/>
              </a:lnSpc>
              <a:spcBef>
                <a:spcPts val="0"/>
              </a:spcBef>
              <a:spcAft>
                <a:spcPts val="0"/>
              </a:spcAft>
              <a:buNone/>
            </a:pPr>
            <a:endParaRPr sz="1600" dirty="0">
              <a:solidFill>
                <a:srgbClr val="292929"/>
              </a:solidFill>
              <a:highlight>
                <a:srgbClr val="FFFFFF"/>
              </a:highlight>
              <a:latin typeface="Georgia"/>
              <a:ea typeface="Georgia"/>
              <a:cs typeface="Georgia"/>
              <a:sym typeface="Georgia"/>
            </a:endParaRPr>
          </a:p>
          <a:p>
            <a:pPr marL="177800" lvl="0" indent="0" algn="l" rtl="0">
              <a:lnSpc>
                <a:spcPct val="115000"/>
              </a:lnSpc>
              <a:spcBef>
                <a:spcPts val="0"/>
              </a:spcBef>
              <a:spcAft>
                <a:spcPts val="0"/>
              </a:spcAft>
              <a:buNone/>
            </a:pPr>
            <a:r>
              <a:rPr lang="en-GB" sz="1600" dirty="0">
                <a:solidFill>
                  <a:srgbClr val="292929"/>
                </a:solidFill>
                <a:highlight>
                  <a:srgbClr val="FFFFFF"/>
                </a:highlight>
                <a:latin typeface="Georgia"/>
                <a:ea typeface="Georgia"/>
                <a:cs typeface="Georgia"/>
                <a:sym typeface="Georgia"/>
              </a:rPr>
              <a:t>A Boolean SAT problem is the problem of determining if there are certain inputs into a Boolean function such that the output is TRUE. This, among others, is a search problem, which is why Grover’s algorithm is great for solving them.</a:t>
            </a:r>
            <a:endParaRPr sz="1600" dirty="0">
              <a:solidFill>
                <a:srgbClr val="292929"/>
              </a:solidFill>
              <a:highlight>
                <a:srgbClr val="FFFFFF"/>
              </a:highlight>
              <a:latin typeface="Georgia"/>
              <a:ea typeface="Georgia"/>
              <a:cs typeface="Georgia"/>
              <a:sym typeface="Georgia"/>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48" name="Google Shape;1448;gca6c4a9396_0_64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dirty="0">
                <a:latin typeface="Arial"/>
                <a:ea typeface="Arial"/>
                <a:cs typeface="Arial"/>
                <a:sym typeface="Arial"/>
              </a:rPr>
              <a:t>We now have a tool a modular took for quantum and quantum encased machine learning</a:t>
            </a: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Showing both SVM, KNN and </a:t>
            </a:r>
            <a:r>
              <a:rPr lang="en-GB" sz="1400" dirty="0" err="1">
                <a:latin typeface="Arial"/>
                <a:ea typeface="Arial"/>
                <a:cs typeface="Arial"/>
                <a:sym typeface="Arial"/>
              </a:rPr>
              <a:t>grovers</a:t>
            </a:r>
            <a:r>
              <a:rPr lang="en-GB" sz="1400" dirty="0">
                <a:latin typeface="Arial"/>
                <a:ea typeface="Arial"/>
                <a:cs typeface="Arial"/>
                <a:sym typeface="Arial"/>
              </a:rPr>
              <a:t> </a:t>
            </a:r>
            <a:r>
              <a:rPr lang="en-GB" sz="1400" dirty="0" err="1">
                <a:latin typeface="Arial"/>
                <a:ea typeface="Arial"/>
                <a:cs typeface="Arial"/>
                <a:sym typeface="Arial"/>
              </a:rPr>
              <a:t>applcaitosns</a:t>
            </a: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err="1">
                <a:latin typeface="Arial"/>
                <a:ea typeface="Arial"/>
                <a:cs typeface="Arial"/>
                <a:sym typeface="Arial"/>
              </a:rPr>
              <a:t>Whats’s</a:t>
            </a:r>
            <a:r>
              <a:rPr lang="en-GB" sz="1400" dirty="0">
                <a:latin typeface="Arial"/>
                <a:ea typeface="Arial"/>
                <a:cs typeface="Arial"/>
                <a:sym typeface="Arial"/>
              </a:rPr>
              <a:t> next ?</a:t>
            </a: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In </a:t>
            </a:r>
            <a:r>
              <a:rPr lang="en-GB" sz="1400" dirty="0" err="1">
                <a:latin typeface="Arial"/>
                <a:ea typeface="Arial"/>
                <a:cs typeface="Arial"/>
                <a:sym typeface="Arial"/>
              </a:rPr>
              <a:t>teh</a:t>
            </a:r>
            <a:r>
              <a:rPr lang="en-GB" sz="1400" dirty="0">
                <a:latin typeface="Arial"/>
                <a:ea typeface="Arial"/>
                <a:cs typeface="Arial"/>
                <a:sym typeface="Arial"/>
              </a:rPr>
              <a:t> short term: Expand the tool as a </a:t>
            </a:r>
            <a:r>
              <a:rPr lang="en-GB" sz="1400" dirty="0" err="1">
                <a:latin typeface="Arial"/>
                <a:ea typeface="Arial"/>
                <a:cs typeface="Arial"/>
                <a:sym typeface="Arial"/>
              </a:rPr>
              <a:t>blackbox</a:t>
            </a:r>
            <a:r>
              <a:rPr lang="en-GB" sz="1400" dirty="0">
                <a:latin typeface="Arial"/>
                <a:ea typeface="Arial"/>
                <a:cs typeface="Arial"/>
                <a:sym typeface="Arial"/>
              </a:rPr>
              <a:t> </a:t>
            </a:r>
            <a:r>
              <a:rPr lang="en-GB" sz="1400" dirty="0" err="1">
                <a:latin typeface="Arial"/>
                <a:ea typeface="Arial"/>
                <a:cs typeface="Arial"/>
                <a:sym typeface="Arial"/>
              </a:rPr>
              <a:t>api</a:t>
            </a:r>
            <a:r>
              <a:rPr lang="en-GB" sz="1400" dirty="0">
                <a:latin typeface="Arial"/>
                <a:ea typeface="Arial"/>
                <a:cs typeface="Arial"/>
                <a:sym typeface="Arial"/>
              </a:rPr>
              <a:t> </a:t>
            </a: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Expand it for a new input of k, with </a:t>
            </a:r>
            <a:r>
              <a:rPr lang="en-GB" sz="1400" dirty="0" err="1">
                <a:latin typeface="Arial"/>
                <a:ea typeface="Arial"/>
                <a:cs typeface="Arial"/>
                <a:sym typeface="Arial"/>
              </a:rPr>
              <a:t>futhrur</a:t>
            </a:r>
            <a:r>
              <a:rPr lang="en-GB" sz="1400" dirty="0">
                <a:latin typeface="Arial"/>
                <a:ea typeface="Arial"/>
                <a:cs typeface="Arial"/>
                <a:sym typeface="Arial"/>
              </a:rPr>
              <a:t> grouping </a:t>
            </a: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US" sz="1050" dirty="0">
                <a:highlight>
                  <a:srgbClr val="FFFFFF"/>
                </a:highlight>
              </a:rPr>
              <a:t>In a centralised place that is focused on code implementations and quantum executions</a:t>
            </a: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u="sng" dirty="0"/>
              <a:t>Again, with the aim to provide the next steps from an introduction quantum research and tutorials to a </a:t>
            </a:r>
            <a:r>
              <a:rPr lang="en-US" u="sng" dirty="0" err="1"/>
              <a:t>centrliased</a:t>
            </a:r>
            <a:r>
              <a:rPr lang="en-US" u="sng" dirty="0"/>
              <a:t> modular tool for the next step. Covering: </a:t>
            </a: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154475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As of July 2021 provides a page for quantum machine learning but it  does not detail quantum data encoding nor does it execute these circuits on a quantum machine in order to evaluate the quantum speed up advantage claims</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396391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As of July 2021 provides a page for quantum machine learning but it  does not detail quantum data encoding nor does </a:t>
            </a:r>
            <a:r>
              <a:rPr lang="en-IE" sz="1050" dirty="0">
                <a:solidFill>
                  <a:srgbClr val="24292E"/>
                </a:solidFill>
                <a:highlight>
                  <a:srgbClr val="FFFFFF"/>
                </a:highlight>
                <a:latin typeface="Arial"/>
                <a:ea typeface="Arial"/>
                <a:cs typeface="Arial"/>
                <a:sym typeface="Wingdings" pitchFamily="2" charset="2"/>
              </a:rPr>
              <a:t></a:t>
            </a:r>
            <a:r>
              <a:rPr lang="en-IE" sz="1050" dirty="0">
                <a:solidFill>
                  <a:srgbClr val="24292E"/>
                </a:solidFill>
                <a:highlight>
                  <a:srgbClr val="FFFFFF"/>
                </a:highlight>
                <a:latin typeface="Arial"/>
                <a:ea typeface="Arial"/>
                <a:cs typeface="Arial"/>
                <a:sym typeface="Arial"/>
              </a:rPr>
              <a:t> it alludes to data encoding </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322562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As of July 2021 provides a page for quantum machine learning but it  does not detail quantum data encoding </a:t>
            </a:r>
            <a:r>
              <a:rPr lang="en-IE" sz="1050" dirty="0">
                <a:solidFill>
                  <a:srgbClr val="24292E"/>
                </a:solidFill>
                <a:highlight>
                  <a:srgbClr val="FFFFFF"/>
                </a:highlight>
                <a:latin typeface="Arial"/>
                <a:ea typeface="Arial"/>
                <a:cs typeface="Arial"/>
                <a:sym typeface="Wingdings" pitchFamily="2" charset="2"/>
              </a:rPr>
              <a:t> it specifies that it requires a feature map and the provides the circuit</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696976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IE" sz="1400" dirty="0">
                <a:latin typeface="Arial"/>
                <a:ea typeface="Arial"/>
                <a:cs typeface="Arial"/>
                <a:sym typeface="Arial"/>
              </a:rPr>
              <a:t>For their SVM approach they do actually call the quantum </a:t>
            </a:r>
            <a:r>
              <a:rPr lang="en-IE" sz="1400" u="sng" dirty="0">
                <a:latin typeface="Arial"/>
                <a:ea typeface="Arial"/>
                <a:cs typeface="Arial"/>
                <a:sym typeface="Arial"/>
              </a:rPr>
              <a:t>simulator </a:t>
            </a:r>
            <a:r>
              <a:rPr lang="en-IE" sz="1400" dirty="0">
                <a:latin typeface="Arial"/>
                <a:ea typeface="Arial"/>
                <a:cs typeface="Arial"/>
                <a:sym typeface="Arial"/>
              </a:rPr>
              <a:t>backend, note about feature maps and specify the number of shots: but they do not detail the execution nor the expected results </a:t>
            </a:r>
          </a:p>
          <a:p>
            <a:pPr marL="406400" lvl="0" indent="-228600" algn="l" rtl="0">
              <a:lnSpc>
                <a:spcPct val="115000"/>
              </a:lnSpc>
              <a:spcBef>
                <a:spcPts val="0"/>
              </a:spcBef>
              <a:spcAft>
                <a:spcPts val="0"/>
              </a:spcAft>
              <a:buNone/>
            </a:pPr>
            <a:endParaRPr sz="1400" dirty="0">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090758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IE" sz="1400" dirty="0">
                <a:latin typeface="Arial"/>
                <a:ea typeface="Arial"/>
                <a:cs typeface="Arial"/>
                <a:sym typeface="Arial"/>
              </a:rPr>
              <a:t>For their SVM approach they do actually call the quantum </a:t>
            </a:r>
            <a:r>
              <a:rPr lang="en-IE" sz="1400" u="sng" dirty="0">
                <a:latin typeface="Arial"/>
                <a:ea typeface="Arial"/>
                <a:cs typeface="Arial"/>
                <a:sym typeface="Arial"/>
              </a:rPr>
              <a:t>simulator </a:t>
            </a:r>
            <a:r>
              <a:rPr lang="en-IE" sz="1400" dirty="0">
                <a:latin typeface="Arial"/>
                <a:ea typeface="Arial"/>
                <a:cs typeface="Arial"/>
                <a:sym typeface="Arial"/>
              </a:rPr>
              <a:t>backend, note about feature maps and specify the number of shots: but they do not detail the execution nor the expected results </a:t>
            </a:r>
          </a:p>
          <a:p>
            <a:pPr marL="406400" lvl="0" indent="-228600" algn="l" rtl="0">
              <a:lnSpc>
                <a:spcPct val="115000"/>
              </a:lnSpc>
              <a:spcBef>
                <a:spcPts val="0"/>
              </a:spcBef>
              <a:spcAft>
                <a:spcPts val="0"/>
              </a:spcAft>
              <a:buNone/>
            </a:pPr>
            <a:endParaRPr sz="1400" dirty="0">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524674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710041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9807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400" dirty="0">
                <a:latin typeface="Arial"/>
                <a:ea typeface="Arial"/>
                <a:cs typeface="Arial"/>
                <a:sym typeface="Arial"/>
              </a:rPr>
              <a:t>Now </a:t>
            </a: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As of July 2021 provides a page for quantum machine learning but it  does not detail quantum data encoding nor does it execute these circuits on a quantum machine in order to evaluate the quantum speed up advantage claims</a:t>
            </a: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If we look at it for data encoding</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647779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Our algorithms , also providing different approaches for SVM and </a:t>
            </a:r>
            <a:r>
              <a:rPr lang="en-IE" sz="1050" dirty="0" err="1">
                <a:solidFill>
                  <a:srgbClr val="24292E"/>
                </a:solidFill>
                <a:highlight>
                  <a:srgbClr val="FFFFFF"/>
                </a:highlight>
                <a:latin typeface="Arial"/>
                <a:ea typeface="Arial"/>
                <a:cs typeface="Arial"/>
                <a:sym typeface="Arial"/>
              </a:rPr>
              <a:t>Grovers</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378988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lang="en-IE" sz="140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r>
              <a:rPr lang="en-IE" sz="1400" dirty="0">
                <a:solidFill>
                  <a:srgbClr val="24292E"/>
                </a:solidFill>
                <a:highlight>
                  <a:srgbClr val="FFFFFF"/>
                </a:highlight>
                <a:latin typeface="Arial"/>
                <a:ea typeface="Arial"/>
                <a:cs typeface="Arial"/>
                <a:sym typeface="Arial"/>
              </a:rPr>
              <a:t>All in a clear and applied manner, where our quantum claims are evaluated </a:t>
            </a:r>
          </a:p>
          <a:p>
            <a:pPr marL="406400" lvl="0" indent="-228600" algn="l" rtl="0">
              <a:lnSpc>
                <a:spcPct val="115000"/>
              </a:lnSpc>
              <a:spcBef>
                <a:spcPts val="0"/>
              </a:spcBef>
              <a:spcAft>
                <a:spcPts val="0"/>
              </a:spcAft>
              <a:buNone/>
            </a:pPr>
            <a:endParaRPr lang="en-IE" sz="140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r>
              <a:rPr lang="en-IE" sz="1400" dirty="0">
                <a:solidFill>
                  <a:srgbClr val="24292E"/>
                </a:solidFill>
                <a:highlight>
                  <a:srgbClr val="FFFFFF"/>
                </a:highlight>
                <a:latin typeface="Arial"/>
                <a:ea typeface="Arial"/>
                <a:cs typeface="Arial"/>
                <a:sym typeface="Arial"/>
              </a:rPr>
              <a:t>We extended it from 10 data points to 150 and 500 ( that is maximum the SVM data set)</a:t>
            </a: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894771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r>
              <a:rPr lang="en-IE" sz="1050" dirty="0">
                <a:solidFill>
                  <a:srgbClr val="24292E"/>
                </a:solidFill>
                <a:highlight>
                  <a:srgbClr val="FFFFFF"/>
                </a:highlight>
                <a:latin typeface="Arial"/>
                <a:ea typeface="Arial"/>
                <a:cs typeface="Arial"/>
                <a:sym typeface="Arial"/>
              </a:rPr>
              <a:t>All in a clear and applied manner, with swappable/interchangeable modular circuits through the use of  </a:t>
            </a: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540159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ca6c4a9396_0_552: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dirty="0">
                <a:latin typeface="Arial"/>
                <a:ea typeface="Arial"/>
                <a:cs typeface="Arial"/>
                <a:sym typeface="Arial"/>
              </a:rPr>
              <a:t>We now have a modular took for quantum and quantum </a:t>
            </a:r>
            <a:r>
              <a:rPr lang="en-GB" sz="1400" dirty="0" err="1">
                <a:latin typeface="Arial"/>
                <a:ea typeface="Arial"/>
                <a:cs typeface="Arial"/>
                <a:sym typeface="Arial"/>
              </a:rPr>
              <a:t>enhansed</a:t>
            </a:r>
            <a:r>
              <a:rPr lang="en-GB" sz="1400" dirty="0">
                <a:latin typeface="Arial"/>
                <a:ea typeface="Arial"/>
                <a:cs typeface="Arial"/>
                <a:sym typeface="Arial"/>
              </a:rPr>
              <a:t> machine learning</a:t>
            </a: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Showing both SVM, KNN and </a:t>
            </a:r>
            <a:r>
              <a:rPr lang="en-GB" sz="1400" dirty="0" err="1">
                <a:latin typeface="Arial"/>
                <a:ea typeface="Arial"/>
                <a:cs typeface="Arial"/>
                <a:sym typeface="Arial"/>
              </a:rPr>
              <a:t>grovers</a:t>
            </a:r>
            <a:r>
              <a:rPr lang="en-GB" sz="1400" dirty="0">
                <a:latin typeface="Arial"/>
                <a:ea typeface="Arial"/>
                <a:cs typeface="Arial"/>
                <a:sym typeface="Arial"/>
              </a:rPr>
              <a:t> </a:t>
            </a:r>
            <a:r>
              <a:rPr lang="en-GB" sz="1400" dirty="0" err="1">
                <a:latin typeface="Arial"/>
                <a:ea typeface="Arial"/>
                <a:cs typeface="Arial"/>
                <a:sym typeface="Arial"/>
              </a:rPr>
              <a:t>applcaitosns</a:t>
            </a: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err="1">
                <a:latin typeface="Arial"/>
                <a:ea typeface="Arial"/>
                <a:cs typeface="Arial"/>
                <a:sym typeface="Arial"/>
              </a:rPr>
              <a:t>Whats’s</a:t>
            </a:r>
            <a:r>
              <a:rPr lang="en-GB" sz="1400" dirty="0">
                <a:latin typeface="Arial"/>
                <a:ea typeface="Arial"/>
                <a:cs typeface="Arial"/>
                <a:sym typeface="Arial"/>
              </a:rPr>
              <a:t> next ?</a:t>
            </a: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In </a:t>
            </a:r>
            <a:r>
              <a:rPr lang="en-GB" sz="1400" dirty="0" err="1">
                <a:latin typeface="Arial"/>
                <a:ea typeface="Arial"/>
                <a:cs typeface="Arial"/>
                <a:sym typeface="Arial"/>
              </a:rPr>
              <a:t>teh</a:t>
            </a:r>
            <a:r>
              <a:rPr lang="en-GB" sz="1400" dirty="0">
                <a:latin typeface="Arial"/>
                <a:ea typeface="Arial"/>
                <a:cs typeface="Arial"/>
                <a:sym typeface="Arial"/>
              </a:rPr>
              <a:t> short term: Expand the tool as a </a:t>
            </a:r>
            <a:r>
              <a:rPr lang="en-GB" sz="1400" dirty="0" err="1">
                <a:latin typeface="Arial"/>
                <a:ea typeface="Arial"/>
                <a:cs typeface="Arial"/>
                <a:sym typeface="Arial"/>
              </a:rPr>
              <a:t>blackbox</a:t>
            </a:r>
            <a:r>
              <a:rPr lang="en-GB" sz="1400" dirty="0">
                <a:latin typeface="Arial"/>
                <a:ea typeface="Arial"/>
                <a:cs typeface="Arial"/>
                <a:sym typeface="Arial"/>
              </a:rPr>
              <a:t> </a:t>
            </a:r>
            <a:r>
              <a:rPr lang="en-GB" sz="1400" dirty="0" err="1">
                <a:latin typeface="Arial"/>
                <a:ea typeface="Arial"/>
                <a:cs typeface="Arial"/>
                <a:sym typeface="Arial"/>
              </a:rPr>
              <a:t>api</a:t>
            </a:r>
            <a:r>
              <a:rPr lang="en-GB" sz="1400" dirty="0">
                <a:latin typeface="Arial"/>
                <a:ea typeface="Arial"/>
                <a:cs typeface="Arial"/>
                <a:sym typeface="Arial"/>
              </a:rPr>
              <a:t> </a:t>
            </a: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Expand it for a new input of k, with </a:t>
            </a:r>
            <a:r>
              <a:rPr lang="en-GB" sz="1400" dirty="0" err="1">
                <a:latin typeface="Arial"/>
                <a:ea typeface="Arial"/>
                <a:cs typeface="Arial"/>
                <a:sym typeface="Arial"/>
              </a:rPr>
              <a:t>futhrur</a:t>
            </a:r>
            <a:r>
              <a:rPr lang="en-GB" sz="1400" dirty="0">
                <a:latin typeface="Arial"/>
                <a:ea typeface="Arial"/>
                <a:cs typeface="Arial"/>
                <a:sym typeface="Arial"/>
              </a:rPr>
              <a:t> grouping </a:t>
            </a: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65" name="Google Shape;1465;gca6c4a9396_0_552: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180642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ca6c4a9396_0_124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GB" sz="1400">
                <a:latin typeface="Arial"/>
                <a:ea typeface="Arial"/>
                <a:cs typeface="Arial"/>
                <a:sym typeface="Arial"/>
              </a:rPr>
              <a:t>We now have a tool a modular took for quantum and quantum encased machine learning</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Showing both SVM, KNN and grovers applcaitosns</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Whats’s next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In teh short term: Expand the tool as a blackbox api </a:t>
            </a:r>
            <a:endParaRPr sz="1400">
              <a:latin typeface="Arial"/>
              <a:ea typeface="Arial"/>
              <a:cs typeface="Arial"/>
              <a:sym typeface="Arial"/>
            </a:endParaRPr>
          </a:p>
          <a:p>
            <a:pPr marL="406400" lvl="0" indent="-228600" algn="l" rtl="0">
              <a:lnSpc>
                <a:spcPct val="115000"/>
              </a:lnSpc>
              <a:spcBef>
                <a:spcPts val="0"/>
              </a:spcBef>
              <a:spcAft>
                <a:spcPts val="0"/>
              </a:spcAft>
              <a:buNone/>
            </a:pPr>
            <a:r>
              <a:rPr lang="en-GB" sz="1400">
                <a:latin typeface="Arial"/>
                <a:ea typeface="Arial"/>
                <a:cs typeface="Arial"/>
                <a:sym typeface="Arial"/>
              </a:rPr>
              <a:t>Expand it for a new input of k, with futhrur grouping </a:t>
            </a: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a:p>
            <a:pPr marL="0" lvl="0" indent="0" algn="l" rtl="0">
              <a:spcBef>
                <a:spcPts val="0"/>
              </a:spcBef>
              <a:spcAft>
                <a:spcPts val="0"/>
              </a:spcAft>
              <a:buNone/>
            </a:pPr>
            <a:endParaRPr>
              <a:highlight>
                <a:srgbClr val="E4E8EE"/>
              </a:highlight>
              <a:latin typeface="Arial"/>
              <a:ea typeface="Arial"/>
              <a:cs typeface="Arial"/>
              <a:sym typeface="Arial"/>
            </a:endParaRPr>
          </a:p>
        </p:txBody>
      </p:sp>
      <p:sp>
        <p:nvSpPr>
          <p:cNvPr id="1478" name="Google Shape;1478;gca6c4a9396_0_124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ca6c4a9396_0_124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r>
              <a:rPr lang="en-IE" sz="1400" dirty="0">
                <a:latin typeface="Arial"/>
                <a:ea typeface="Arial"/>
                <a:cs typeface="Arial"/>
                <a:sym typeface="Arial"/>
              </a:rPr>
              <a:t>Expand with Grover’s search algorithm; </a:t>
            </a:r>
            <a:r>
              <a:rPr lang="en-IE" sz="1400" dirty="0">
                <a:latin typeface="Arial"/>
                <a:ea typeface="Arial"/>
                <a:cs typeface="Arial"/>
                <a:sym typeface="Wingdings" pitchFamily="2" charset="2"/>
              </a:rPr>
              <a:t> it was built as the quantum version of another search algorithm </a:t>
            </a:r>
            <a:endParaRPr lang="en-IE" sz="1400" dirty="0">
              <a:latin typeface="Arial"/>
              <a:ea typeface="Arial"/>
              <a:cs typeface="Arial"/>
              <a:sym typeface="Arial"/>
            </a:endParaRPr>
          </a:p>
          <a:p>
            <a:pPr marL="463550" lvl="0" indent="-285750" algn="l" rtl="0">
              <a:lnSpc>
                <a:spcPct val="115000"/>
              </a:lnSpc>
              <a:spcBef>
                <a:spcPts val="0"/>
              </a:spcBef>
              <a:spcAft>
                <a:spcPts val="0"/>
              </a:spcAft>
              <a:buFontTx/>
              <a:buChar char="-"/>
            </a:pPr>
            <a:r>
              <a:rPr lang="en-IE" sz="1400" dirty="0">
                <a:latin typeface="Arial"/>
                <a:ea typeface="Arial"/>
                <a:cs typeface="Arial"/>
                <a:sym typeface="Arial"/>
              </a:rPr>
              <a:t>Comparing them both the classical  search algorithms like linear search &amp; binary search</a:t>
            </a:r>
          </a:p>
          <a:p>
            <a:pPr marL="463550" lvl="0" indent="-285750" algn="l" rtl="0">
              <a:lnSpc>
                <a:spcPct val="115000"/>
              </a:lnSpc>
              <a:spcBef>
                <a:spcPts val="0"/>
              </a:spcBef>
              <a:spcAft>
                <a:spcPts val="0"/>
              </a:spcAft>
              <a:buFontTx/>
              <a:buChar char="-"/>
            </a:pPr>
            <a:r>
              <a:rPr lang="en-IE" sz="1400" dirty="0">
                <a:latin typeface="Arial"/>
                <a:ea typeface="Arial"/>
                <a:cs typeface="Arial"/>
                <a:sym typeface="Arial"/>
              </a:rPr>
              <a:t>As the current work</a:t>
            </a: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78" name="Google Shape;1478;gca6c4a9396_0_124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1188143"/>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ca6c4a9396_0_124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400" dirty="0">
                <a:latin typeface="Arial"/>
                <a:ea typeface="Arial"/>
                <a:cs typeface="Arial"/>
                <a:sym typeface="Arial"/>
              </a:rPr>
              <a:t>In such a work by  </a:t>
            </a:r>
            <a:r>
              <a:rPr lang="en-IE" sz="1200" b="0" i="0" u="none" strike="noStrike" cap="none" dirty="0">
                <a:solidFill>
                  <a:schemeClr val="tx1"/>
                </a:solidFill>
                <a:effectLst/>
                <a:latin typeface="Calibri"/>
                <a:ea typeface="Calibri"/>
                <a:cs typeface="Calibri"/>
                <a:sym typeface="Calibri"/>
                <a:hlinkClick r:id="rId3">
                  <a:extLst>
                    <a:ext uri="{A12FA001-AC4F-418D-AE19-62706E023703}">
                      <ahyp:hlinkClr xmlns:ahyp="http://schemas.microsoft.com/office/drawing/2018/hyperlinkcolor" val="tx"/>
                    </a:ext>
                  </a:extLst>
                </a:hlinkClick>
              </a:rPr>
              <a:t>Tin Tomašić</a:t>
            </a:r>
            <a:r>
              <a:rPr lang="en-IE" sz="1200" b="0" i="0" u="none" strike="noStrike" cap="none" dirty="0">
                <a:solidFill>
                  <a:schemeClr val="dk1"/>
                </a:solidFill>
                <a:effectLst/>
                <a:latin typeface="Calibri"/>
                <a:ea typeface="Calibri"/>
                <a:cs typeface="Calibri"/>
                <a:sym typeface="Calibri"/>
              </a:rPr>
              <a:t>: The Efficiency of the Quantum Search | How effective is Grover’s algorithm (quantum search) opposed to classical computer searching algorithms in terms of time complexity?</a:t>
            </a: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endParaRPr lang="en-IE" sz="1200" b="0" i="0" u="none" strike="noStrike" cap="none" dirty="0">
              <a:solidFill>
                <a:schemeClr val="dk1"/>
              </a:solidFill>
              <a:effectLst/>
              <a:latin typeface="Calibri"/>
              <a:ea typeface="Arial"/>
              <a:cs typeface="Calibri"/>
              <a:sym typeface="Calibri"/>
            </a:endParaRP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200" b="0" i="0" u="none" strike="noStrike" cap="none" dirty="0">
                <a:solidFill>
                  <a:schemeClr val="dk1"/>
                </a:solidFill>
                <a:effectLst/>
                <a:latin typeface="Calibri"/>
                <a:ea typeface="Arial"/>
                <a:cs typeface="Calibri"/>
                <a:sym typeface="Calibri"/>
              </a:rPr>
              <a:t>Here he compares the execution time of linear and binary search with Grover's search and concludes that it is slower than Binary search</a:t>
            </a: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78" name="Google Shape;1478;gca6c4a9396_0_124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885268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ca6c4a9396_0_1244: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400" dirty="0">
                <a:latin typeface="Arial"/>
                <a:ea typeface="Arial"/>
                <a:cs typeface="Arial"/>
                <a:sym typeface="Arial"/>
              </a:rPr>
              <a:t>In such a work by  </a:t>
            </a:r>
            <a:r>
              <a:rPr lang="en-IE" sz="1200" b="0" i="0" u="none" strike="noStrike" cap="none" dirty="0">
                <a:solidFill>
                  <a:schemeClr val="dk1"/>
                </a:solidFill>
                <a:effectLst/>
                <a:latin typeface="Calibri"/>
                <a:ea typeface="Calibri"/>
                <a:cs typeface="Calibri"/>
                <a:sym typeface="Calibri"/>
                <a:hlinkClick r:id="rId3"/>
              </a:rPr>
              <a:t>Tin Tomašić</a:t>
            </a:r>
            <a:r>
              <a:rPr lang="en-IE" sz="1200" b="0" i="0" u="none" strike="noStrike" cap="none" dirty="0">
                <a:solidFill>
                  <a:schemeClr val="dk1"/>
                </a:solidFill>
                <a:effectLst/>
                <a:latin typeface="Calibri"/>
                <a:ea typeface="Calibri"/>
                <a:cs typeface="Calibri"/>
                <a:sym typeface="Calibri"/>
              </a:rPr>
              <a:t>: The Efficiency of the Quantum Search | How effective is Grover’s algorithm (quantum search) opposed to classical computer searching algorithms in terms of time complexity?</a:t>
            </a: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endParaRPr lang="en-IE" sz="1200" b="0" i="0" u="none" strike="noStrike" cap="none" dirty="0">
              <a:solidFill>
                <a:schemeClr val="dk1"/>
              </a:solidFill>
              <a:effectLst/>
              <a:latin typeface="Calibri"/>
              <a:ea typeface="Arial"/>
              <a:cs typeface="Calibri"/>
              <a:sym typeface="Calibri"/>
            </a:endParaRP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200" b="0" i="0" u="none" strike="noStrike" cap="none" dirty="0">
                <a:solidFill>
                  <a:schemeClr val="dk1"/>
                </a:solidFill>
                <a:effectLst/>
                <a:latin typeface="Calibri"/>
                <a:ea typeface="Arial"/>
                <a:cs typeface="Calibri"/>
                <a:sym typeface="Calibri"/>
              </a:rPr>
              <a:t>Here he compares the execution time of linear and binary search with Grover's search and concludes that it is slower than Binary search</a:t>
            </a: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endParaRPr lang="en-IE" sz="1200" b="0" i="0" u="none" strike="noStrike" cap="none" dirty="0">
              <a:solidFill>
                <a:schemeClr val="dk1"/>
              </a:solidFill>
              <a:effectLst/>
              <a:latin typeface="Calibri"/>
              <a:ea typeface="Arial"/>
              <a:cs typeface="Calibri"/>
              <a:sym typeface="Calibri"/>
            </a:endParaRP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200" b="1" i="0" u="sng" strike="noStrike" cap="none" dirty="0">
                <a:solidFill>
                  <a:schemeClr val="dk1"/>
                </a:solidFill>
                <a:effectLst/>
                <a:latin typeface="Calibri"/>
                <a:ea typeface="Arial"/>
                <a:cs typeface="Calibri"/>
                <a:sym typeface="Calibri"/>
              </a:rPr>
              <a:t>However, he notes that Grover’s search was not executed on a quantum machine and the quantum advantage that the quantum machine provides would yield different results </a:t>
            </a:r>
            <a:endParaRPr sz="1400" b="1" u="sng"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478" name="Google Shape;1478;gca6c4a9396_0_1244: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405984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
        <p:cNvGrpSpPr/>
        <p:nvPr/>
      </p:nvGrpSpPr>
      <p:grpSpPr>
        <a:xfrm>
          <a:off x="0" y="0"/>
          <a:ext cx="0" cy="0"/>
          <a:chOff x="0" y="0"/>
          <a:chExt cx="0" cy="0"/>
        </a:xfrm>
      </p:grpSpPr>
      <p:sp>
        <p:nvSpPr>
          <p:cNvPr id="1508" name="Google Shape;1508;gca6c4a9396_0_687: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r>
              <a:rPr lang="en-IE" sz="1400" u="sng" dirty="0">
                <a:latin typeface="Arial"/>
                <a:ea typeface="Arial"/>
                <a:cs typeface="Arial"/>
                <a:sym typeface="Arial"/>
              </a:rPr>
              <a:t>Speaking of Grover’s another research approach would be </a:t>
            </a:r>
            <a:endParaRPr sz="1400" u="sng"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Even from there : Using reinforcement learning and/ or recommendation systems→ </a:t>
            </a:r>
          </a:p>
          <a:p>
            <a:pPr marL="406400" lvl="0" indent="-228600" algn="l" rtl="0">
              <a:lnSpc>
                <a:spcPct val="115000"/>
              </a:lnSpc>
              <a:spcBef>
                <a:spcPts val="0"/>
              </a:spcBef>
              <a:spcAft>
                <a:spcPts val="0"/>
              </a:spcAft>
              <a:buNone/>
            </a:pPr>
            <a:endParaRPr lang="en-GB" sz="1400" dirty="0">
              <a:latin typeface="Arial"/>
              <a:ea typeface="Arial"/>
              <a:cs typeface="Arial"/>
              <a:sym typeface="Arial"/>
            </a:endParaRPr>
          </a:p>
          <a:p>
            <a:pPr marL="406400" lvl="0" indent="-228600" algn="l" rtl="0">
              <a:lnSpc>
                <a:spcPct val="115000"/>
              </a:lnSpc>
              <a:spcBef>
                <a:spcPts val="0"/>
              </a:spcBef>
              <a:spcAft>
                <a:spcPts val="0"/>
              </a:spcAft>
              <a:buNone/>
            </a:pPr>
            <a:r>
              <a:rPr lang="en-GB" sz="1400" dirty="0">
                <a:latin typeface="Arial"/>
                <a:ea typeface="Arial"/>
                <a:cs typeface="Arial"/>
                <a:sym typeface="Arial"/>
              </a:rPr>
              <a:t>		</a:t>
            </a:r>
            <a:r>
              <a:rPr lang="en-GB" sz="1400">
                <a:latin typeface="Arial"/>
                <a:ea typeface="Arial"/>
                <a:cs typeface="Arial"/>
                <a:sym typeface="Arial"/>
              </a:rPr>
              <a:t>With Grover's </a:t>
            </a:r>
            <a:r>
              <a:rPr lang="en-GB" sz="1400" dirty="0">
                <a:latin typeface="Arial"/>
                <a:ea typeface="Arial"/>
                <a:cs typeface="Arial"/>
                <a:sym typeface="Arial"/>
              </a:rPr>
              <a:t>we can increase our count size when remeasuring </a:t>
            </a:r>
          </a:p>
          <a:p>
            <a:pPr marL="406400" lvl="0" indent="-228600" algn="l" rtl="0">
              <a:lnSpc>
                <a:spcPct val="115000"/>
              </a:lnSpc>
              <a:spcBef>
                <a:spcPts val="0"/>
              </a:spcBef>
              <a:spcAft>
                <a:spcPts val="0"/>
              </a:spcAft>
              <a:buNone/>
            </a:pPr>
            <a:r>
              <a:rPr lang="en-GB" sz="1400" dirty="0">
                <a:latin typeface="Arial"/>
                <a:ea typeface="Arial"/>
                <a:cs typeface="Arial"/>
                <a:sym typeface="Arial"/>
              </a:rPr>
              <a:t>		The inclusion of feature amplification </a:t>
            </a: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509" name="Google Shape;1509;gca6c4a9396_0_687: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3"/>
        <p:cNvGrpSpPr/>
        <p:nvPr/>
      </p:nvGrpSpPr>
      <p:grpSpPr>
        <a:xfrm>
          <a:off x="0" y="0"/>
          <a:ext cx="0" cy="0"/>
          <a:chOff x="0" y="0"/>
          <a:chExt cx="0" cy="0"/>
        </a:xfrm>
      </p:grpSpPr>
      <p:sp>
        <p:nvSpPr>
          <p:cNvPr id="1524" name="Google Shape;1524;gca6c4a9396_0_703:notes"/>
          <p:cNvSpPr txBox="1">
            <a:spLocks noGrp="1"/>
          </p:cNvSpPr>
          <p:nvPr>
            <p:ph type="body" idx="1"/>
          </p:nvPr>
        </p:nvSpPr>
        <p:spPr>
          <a:xfrm>
            <a:off x="987971" y="4724956"/>
            <a:ext cx="4908300" cy="4476300"/>
          </a:xfrm>
          <a:prstGeom prst="rect">
            <a:avLst/>
          </a:prstGeom>
        </p:spPr>
        <p:txBody>
          <a:bodyPr spcFirstLastPara="1" wrap="square" lIns="91425" tIns="45700" rIns="91425" bIns="45700" anchor="t" anchorCtr="0">
            <a:noAutofit/>
          </a:bodyPr>
          <a:lstStyle/>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lang="en-IE" sz="1400" dirty="0">
              <a:latin typeface="Arial"/>
              <a:ea typeface="Arial"/>
              <a:cs typeface="Arial"/>
              <a:sym typeface="Arial"/>
            </a:endParaRPr>
          </a:p>
          <a:p>
            <a:pPr marL="406400" lvl="0" indent="-228600" algn="l" rtl="0">
              <a:lnSpc>
                <a:spcPct val="115000"/>
              </a:lnSpc>
              <a:spcBef>
                <a:spcPts val="0"/>
              </a:spcBef>
              <a:spcAft>
                <a:spcPts val="0"/>
              </a:spcAft>
              <a:buNone/>
            </a:pPr>
            <a:r>
              <a:rPr lang="en-IE" sz="1400" dirty="0">
                <a:latin typeface="Arial"/>
                <a:ea typeface="Arial"/>
                <a:cs typeface="Arial"/>
                <a:sym typeface="Arial"/>
              </a:rPr>
              <a:t>Even from there : </a:t>
            </a:r>
            <a:r>
              <a:rPr lang="en-IE" sz="1400" dirty="0" err="1">
                <a:latin typeface="Arial"/>
                <a:ea typeface="Arial"/>
                <a:cs typeface="Arial"/>
                <a:sym typeface="Arial"/>
              </a:rPr>
              <a:t>USing</a:t>
            </a:r>
            <a:r>
              <a:rPr lang="en-IE" sz="1400" dirty="0">
                <a:latin typeface="Arial"/>
                <a:ea typeface="Arial"/>
                <a:cs typeface="Arial"/>
                <a:sym typeface="Arial"/>
              </a:rPr>
              <a:t> reinforcement learning and/ or recommendation systems→ </a:t>
            </a:r>
          </a:p>
          <a:p>
            <a:pPr marL="406400" lvl="0" indent="-228600" algn="l" rtl="0">
              <a:lnSpc>
                <a:spcPct val="115000"/>
              </a:lnSpc>
              <a:spcBef>
                <a:spcPts val="0"/>
              </a:spcBef>
              <a:spcAft>
                <a:spcPts val="0"/>
              </a:spcAft>
              <a:buNone/>
            </a:pPr>
            <a:endParaRPr lang="en-IE" sz="1400" dirty="0">
              <a:latin typeface="Arial"/>
              <a:ea typeface="Arial"/>
              <a:cs typeface="Arial"/>
              <a:sym typeface="Arial"/>
            </a:endParaRPr>
          </a:p>
          <a:p>
            <a:pPr marL="406400" lvl="0" indent="-228600" algn="l" rtl="0">
              <a:lnSpc>
                <a:spcPct val="115000"/>
              </a:lnSpc>
              <a:spcBef>
                <a:spcPts val="0"/>
              </a:spcBef>
              <a:spcAft>
                <a:spcPts val="0"/>
              </a:spcAft>
              <a:buNone/>
            </a:pPr>
            <a:r>
              <a:rPr lang="en-IE" sz="1400" dirty="0">
                <a:latin typeface="Arial"/>
                <a:ea typeface="Arial"/>
                <a:cs typeface="Arial"/>
                <a:sym typeface="Arial"/>
              </a:rPr>
              <a:t>		With </a:t>
            </a:r>
            <a:r>
              <a:rPr lang="en-IE" sz="1400" dirty="0" err="1">
                <a:latin typeface="Arial"/>
                <a:ea typeface="Arial"/>
                <a:cs typeface="Arial"/>
                <a:sym typeface="Arial"/>
              </a:rPr>
              <a:t>grovers</a:t>
            </a:r>
            <a:r>
              <a:rPr lang="en-IE" sz="1400" dirty="0">
                <a:latin typeface="Arial"/>
                <a:ea typeface="Arial"/>
                <a:cs typeface="Arial"/>
                <a:sym typeface="Arial"/>
              </a:rPr>
              <a:t> we can increase our count size when remeasuring </a:t>
            </a:r>
          </a:p>
          <a:p>
            <a:pPr marL="406400" lvl="0" indent="-228600" algn="l" rtl="0">
              <a:lnSpc>
                <a:spcPct val="115000"/>
              </a:lnSpc>
              <a:spcBef>
                <a:spcPts val="0"/>
              </a:spcBef>
              <a:spcAft>
                <a:spcPts val="0"/>
              </a:spcAft>
              <a:buNone/>
            </a:pPr>
            <a:r>
              <a:rPr lang="en-IE" sz="1400" dirty="0">
                <a:latin typeface="Arial"/>
                <a:ea typeface="Arial"/>
                <a:cs typeface="Arial"/>
                <a:sym typeface="Arial"/>
              </a:rPr>
              <a:t>		The inclusion of feature amplification </a:t>
            </a: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IE" sz="1400" dirty="0">
                <a:highlight>
                  <a:srgbClr val="FFFFFF"/>
                </a:highlight>
                <a:latin typeface="Arial"/>
                <a:ea typeface="Arial"/>
                <a:cs typeface="Arial"/>
                <a:sym typeface="Arial"/>
              </a:rPr>
              <a:t>The possibility of this implementation is also discussed in the state of the art and introduction section of the dissertation </a:t>
            </a: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marR="0" lvl="0" indent="-228600" algn="l" defTabSz="914400" rtl="0" eaLnBrk="1" fontAlgn="auto" latinLnBrk="0" hangingPunct="1">
              <a:lnSpc>
                <a:spcPct val="115000"/>
              </a:lnSpc>
              <a:spcBef>
                <a:spcPts val="0"/>
              </a:spcBef>
              <a:spcAft>
                <a:spcPts val="0"/>
              </a:spcAft>
              <a:buClr>
                <a:srgbClr val="000000"/>
              </a:buClr>
              <a:buSzPts val="1400"/>
              <a:buFont typeface="Arial"/>
              <a:buNone/>
              <a:tabLst/>
              <a:defRPr/>
            </a:pPr>
            <a:r>
              <a:rPr lang="en-GB" sz="1400" dirty="0"/>
              <a:t>Grover's algorithm is probabilistic, in the sense that it gives the correct answer with high </a:t>
            </a:r>
            <a:r>
              <a:rPr lang="en-GB" sz="1400" dirty="0">
                <a:solidFill>
                  <a:srgbClr val="2897D7"/>
                </a:solidFill>
                <a:uFill>
                  <a:noFill/>
                </a:uFill>
                <a:hlinkClick r:id="rId3">
                  <a:extLst>
                    <a:ext uri="{A12FA001-AC4F-418D-AE19-62706E023703}">
                      <ahyp:hlinkClr xmlns:ahyp="http://schemas.microsoft.com/office/drawing/2018/hyperlinkcolor" val="tx"/>
                    </a:ext>
                  </a:extLst>
                </a:hlinkClick>
              </a:rPr>
              <a:t>pro</a:t>
            </a:r>
            <a:r>
              <a:rPr lang="en-GB" sz="1400" dirty="0"/>
              <a:t>b</a:t>
            </a:r>
            <a:r>
              <a:rPr lang="en-GB" sz="1400" dirty="0">
                <a:solidFill>
                  <a:srgbClr val="2897D7"/>
                </a:solidFill>
                <a:uFill>
                  <a:noFill/>
                </a:uFill>
                <a:hlinkClick r:id="rId3">
                  <a:extLst>
                    <a:ext uri="{A12FA001-AC4F-418D-AE19-62706E023703}">
                      <ahyp:hlinkClr xmlns:ahyp="http://schemas.microsoft.com/office/drawing/2018/hyperlinkcolor" val="tx"/>
                    </a:ext>
                  </a:extLst>
                </a:hlinkClick>
              </a:rPr>
              <a:t>ability</a:t>
            </a:r>
            <a:r>
              <a:rPr lang="en-GB" sz="1400" dirty="0"/>
              <a:t>. The probability of failure can be decreased by repeating the algorithm</a:t>
            </a:r>
            <a:endParaRPr lang="en-GB" sz="1050" dirty="0">
              <a:highlight>
                <a:srgbClr val="FFFFFF"/>
              </a:highlight>
              <a:latin typeface="Helvetica Neue"/>
              <a:ea typeface="Helvetica Neue"/>
              <a:cs typeface="Helvetica Neue"/>
              <a:sym typeface="Helvetica Neue"/>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406400" lvl="0" indent="-228600" algn="l" rtl="0">
              <a:lnSpc>
                <a:spcPct val="115000"/>
              </a:lnSpc>
              <a:spcBef>
                <a:spcPts val="0"/>
              </a:spcBef>
              <a:spcAft>
                <a:spcPts val="0"/>
              </a:spcAft>
              <a:buNone/>
            </a:pPr>
            <a:endParaRPr lang="en-IE" sz="1050" dirty="0">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050" dirty="0">
              <a:solidFill>
                <a:srgbClr val="24292E"/>
              </a:solidFill>
              <a:highlight>
                <a:srgbClr val="FFFFFF"/>
              </a:highlight>
              <a:latin typeface="Arial"/>
              <a:ea typeface="Arial"/>
              <a:cs typeface="Arial"/>
              <a:sym typeface="Arial"/>
            </a:endParaRPr>
          </a:p>
          <a:p>
            <a:pPr marL="406400" lvl="0" indent="-228600" algn="l" rtl="0">
              <a:lnSpc>
                <a:spcPct val="115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a:p>
            <a:pPr marL="0" lvl="0" indent="0" algn="l" rtl="0">
              <a:spcBef>
                <a:spcPts val="0"/>
              </a:spcBef>
              <a:spcAft>
                <a:spcPts val="0"/>
              </a:spcAft>
              <a:buNone/>
            </a:pPr>
            <a:endParaRPr dirty="0">
              <a:highlight>
                <a:srgbClr val="E4E8EE"/>
              </a:highlight>
              <a:latin typeface="Arial"/>
              <a:ea typeface="Arial"/>
              <a:cs typeface="Arial"/>
              <a:sym typeface="Arial"/>
            </a:endParaRPr>
          </a:p>
        </p:txBody>
      </p:sp>
      <p:sp>
        <p:nvSpPr>
          <p:cNvPr id="1525" name="Google Shape;1525;gca6c4a9396_0_703:notes"/>
          <p:cNvSpPr>
            <a:spLocks noGrp="1" noRot="1" noChangeAspect="1"/>
          </p:cNvSpPr>
          <p:nvPr>
            <p:ph type="sldImg" idx="2"/>
          </p:nvPr>
        </p:nvSpPr>
        <p:spPr>
          <a:xfrm>
            <a:off x="114300" y="746125"/>
            <a:ext cx="6629400" cy="3730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2"/>
        <p:cNvGrpSpPr/>
        <p:nvPr/>
      </p:nvGrpSpPr>
      <p:grpSpPr>
        <a:xfrm>
          <a:off x="0" y="0"/>
          <a:ext cx="0" cy="0"/>
          <a:chOff x="0" y="0"/>
          <a:chExt cx="0" cy="0"/>
        </a:xfrm>
      </p:grpSpPr>
      <p:pic>
        <p:nvPicPr>
          <p:cNvPr id="13" name="Google Shape;13;p9"/>
          <p:cNvPicPr preferRelativeResize="0"/>
          <p:nvPr/>
        </p:nvPicPr>
        <p:blipFill rotWithShape="1">
          <a:blip r:embed="rId2">
            <a:alphaModFix/>
          </a:blip>
          <a:srcRect/>
          <a:stretch/>
        </p:blipFill>
        <p:spPr>
          <a:xfrm>
            <a:off x="0" y="0"/>
            <a:ext cx="9165127" cy="5143500"/>
          </a:xfrm>
          <a:prstGeom prst="rect">
            <a:avLst/>
          </a:prstGeom>
          <a:noFill/>
          <a:ln>
            <a:noFill/>
          </a:ln>
        </p:spPr>
      </p:pic>
      <p:sp>
        <p:nvSpPr>
          <p:cNvPr id="14" name="Google Shape;14;p9"/>
          <p:cNvSpPr txBox="1">
            <a:spLocks noGrp="1"/>
          </p:cNvSpPr>
          <p:nvPr>
            <p:ph type="ctrTitle"/>
          </p:nvPr>
        </p:nvSpPr>
        <p:spPr>
          <a:xfrm>
            <a:off x="828686" y="2786400"/>
            <a:ext cx="7500939" cy="416138"/>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lt1"/>
              </a:buClr>
              <a:buSzPts val="2600"/>
              <a:buFont typeface="Calibri"/>
              <a:buNone/>
              <a:defRPr sz="2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9"/>
          <p:cNvSpPr txBox="1">
            <a:spLocks noGrp="1"/>
          </p:cNvSpPr>
          <p:nvPr>
            <p:ph type="subTitle" idx="1"/>
          </p:nvPr>
        </p:nvSpPr>
        <p:spPr>
          <a:xfrm>
            <a:off x="828675" y="3217050"/>
            <a:ext cx="7500938" cy="271350"/>
          </a:xfrm>
          <a:prstGeom prst="rect">
            <a:avLst/>
          </a:prstGeom>
          <a:noFill/>
          <a:ln>
            <a:noFill/>
          </a:ln>
        </p:spPr>
        <p:txBody>
          <a:bodyPr spcFirstLastPara="1" wrap="square" lIns="0" tIns="0" rIns="0" bIns="0" anchor="t" anchorCtr="0">
            <a:noAutofit/>
          </a:bodyPr>
          <a:lstStyle>
            <a:lvl1pPr lvl="0" algn="l">
              <a:spcBef>
                <a:spcPts val="1417"/>
              </a:spcBef>
              <a:spcAft>
                <a:spcPts val="0"/>
              </a:spcAft>
              <a:buClr>
                <a:schemeClr val="lt1"/>
              </a:buClr>
              <a:buSzPts val="2000"/>
              <a:buNone/>
              <a:defRPr sz="2000" b="0">
                <a:solidFill>
                  <a:schemeClr val="lt1"/>
                </a:solidFill>
              </a:defRPr>
            </a:lvl1pPr>
            <a:lvl2pPr lvl="1" algn="ctr">
              <a:spcBef>
                <a:spcPts val="1134"/>
              </a:spcBef>
              <a:spcAft>
                <a:spcPts val="0"/>
              </a:spcAft>
              <a:buSzPts val="2000"/>
              <a:buNone/>
              <a:defRPr>
                <a:solidFill>
                  <a:srgbClr val="888888"/>
                </a:solidFill>
              </a:defRPr>
            </a:lvl2pPr>
            <a:lvl3pPr lvl="2" algn="ctr">
              <a:spcBef>
                <a:spcPts val="1134"/>
              </a:spcBef>
              <a:spcAft>
                <a:spcPts val="0"/>
              </a:spcAft>
              <a:buSzPts val="2000"/>
              <a:buNone/>
              <a:defRPr>
                <a:solidFill>
                  <a:srgbClr val="888888"/>
                </a:solidFill>
              </a:defRPr>
            </a:lvl3pPr>
            <a:lvl4pPr lvl="3" algn="ctr">
              <a:spcBef>
                <a:spcPts val="1134"/>
              </a:spcBef>
              <a:spcAft>
                <a:spcPts val="0"/>
              </a:spcAft>
              <a:buSzPts val="2000"/>
              <a:buNone/>
              <a:defRPr>
                <a:solidFill>
                  <a:srgbClr val="888888"/>
                </a:solidFill>
              </a:defRPr>
            </a:lvl4pPr>
            <a:lvl5pPr lvl="4" algn="ctr">
              <a:spcBef>
                <a:spcPts val="1134"/>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6" name="Google Shape;16;p9"/>
          <p:cNvSpPr txBox="1">
            <a:spLocks noGrp="1"/>
          </p:cNvSpPr>
          <p:nvPr>
            <p:ph type="body" idx="2"/>
          </p:nvPr>
        </p:nvSpPr>
        <p:spPr>
          <a:xfrm>
            <a:off x="828688" y="4111318"/>
            <a:ext cx="4679325" cy="734531"/>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Clr>
                <a:schemeClr val="lt1"/>
              </a:buClr>
              <a:buSzPts val="1400"/>
              <a:buNone/>
              <a:defRPr sz="1400">
                <a:solidFill>
                  <a:schemeClr val="lt1"/>
                </a:solidFill>
              </a:defRPr>
            </a:lvl1pPr>
            <a:lvl2pPr marL="914400" lvl="1" indent="-228600" algn="l">
              <a:spcBef>
                <a:spcPts val="0"/>
              </a:spcBef>
              <a:spcAft>
                <a:spcPts val="0"/>
              </a:spcAft>
              <a:buSzPts val="1400"/>
              <a:buNone/>
              <a:defRPr sz="1400">
                <a:solidFill>
                  <a:schemeClr val="lt1"/>
                </a:solidFill>
              </a:defRPr>
            </a:lvl2pPr>
            <a:lvl3pPr marL="1371600" lvl="2" indent="-228600" algn="l">
              <a:spcBef>
                <a:spcPts val="567"/>
              </a:spcBef>
              <a:spcAft>
                <a:spcPts val="0"/>
              </a:spcAft>
              <a:buSzPts val="1400"/>
              <a:buNone/>
              <a:defRPr sz="1400">
                <a:solidFill>
                  <a:schemeClr val="lt1"/>
                </a:solidFill>
              </a:defRPr>
            </a:lvl3pPr>
            <a:lvl4pPr marL="1828800" lvl="3" indent="-317500" algn="l">
              <a:spcBef>
                <a:spcPts val="0"/>
              </a:spcBef>
              <a:spcAft>
                <a:spcPts val="0"/>
              </a:spcAft>
              <a:buSzPts val="1400"/>
              <a:buChar char="‒"/>
              <a:defRPr sz="1400">
                <a:solidFill>
                  <a:schemeClr val="lt1"/>
                </a:solidFill>
              </a:defRPr>
            </a:lvl4pPr>
            <a:lvl5pPr marL="2286000" lvl="4" indent="-317500" algn="l">
              <a:spcBef>
                <a:spcPts val="0"/>
              </a:spcBef>
              <a:spcAft>
                <a:spcPts val="0"/>
              </a:spcAft>
              <a:buSzPts val="1400"/>
              <a:buChar char="»"/>
              <a:defRPr sz="14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17" name="Google Shape;17;p9" descr="TCD_White.png"/>
          <p:cNvPicPr preferRelativeResize="0"/>
          <p:nvPr/>
        </p:nvPicPr>
        <p:blipFill rotWithShape="1">
          <a:blip r:embed="rId3">
            <a:alphaModFix/>
          </a:blip>
          <a:srcRect/>
          <a:stretch/>
        </p:blipFill>
        <p:spPr>
          <a:xfrm>
            <a:off x="820477" y="381655"/>
            <a:ext cx="3039743" cy="8193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mp; Content 20pt">
  <p:cSld name="Title &amp; Content 20pt">
    <p:spTree>
      <p:nvGrpSpPr>
        <p:cNvPr id="1" name="Shape 18"/>
        <p:cNvGrpSpPr/>
        <p:nvPr/>
      </p:nvGrpSpPr>
      <p:grpSpPr>
        <a:xfrm>
          <a:off x="0" y="0"/>
          <a:ext cx="0" cy="0"/>
          <a:chOff x="0" y="0"/>
          <a:chExt cx="0" cy="0"/>
        </a:xfrm>
      </p:grpSpPr>
      <p:sp>
        <p:nvSpPr>
          <p:cNvPr id="19" name="Google Shape;19;p10"/>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10"/>
          <p:cNvSpPr txBox="1">
            <a:spLocks noGrp="1"/>
          </p:cNvSpPr>
          <p:nvPr>
            <p:ph type="body" idx="1"/>
          </p:nvPr>
        </p:nvSpPr>
        <p:spPr>
          <a:xfrm>
            <a:off x="828675" y="1302191"/>
            <a:ext cx="7500938" cy="3030141"/>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1800"/>
              <a:buNone/>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10"/>
          <p:cNvSpPr txBox="1">
            <a:spLocks noGrp="1"/>
          </p:cNvSpPr>
          <p:nvPr>
            <p:ph type="body" idx="2"/>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Content &amp; Image">
  <p:cSld name="Title, Content &amp; Image">
    <p:spTree>
      <p:nvGrpSpPr>
        <p:cNvPr id="1" name="Shape 22"/>
        <p:cNvGrpSpPr/>
        <p:nvPr/>
      </p:nvGrpSpPr>
      <p:grpSpPr>
        <a:xfrm>
          <a:off x="0" y="0"/>
          <a:ext cx="0" cy="0"/>
          <a:chOff x="0" y="0"/>
          <a:chExt cx="0" cy="0"/>
        </a:xfrm>
      </p:grpSpPr>
      <p:sp>
        <p:nvSpPr>
          <p:cNvPr id="23" name="Google Shape;23;p11"/>
          <p:cNvSpPr>
            <a:spLocks noGrp="1"/>
          </p:cNvSpPr>
          <p:nvPr>
            <p:ph type="pic" idx="2"/>
          </p:nvPr>
        </p:nvSpPr>
        <p:spPr>
          <a:xfrm>
            <a:off x="4939200" y="1078712"/>
            <a:ext cx="4204800" cy="3739329"/>
          </a:xfrm>
          <a:prstGeom prst="rect">
            <a:avLst/>
          </a:prstGeom>
          <a:solidFill>
            <a:schemeClr val="accent4"/>
          </a:solidFill>
          <a:ln>
            <a:noFill/>
          </a:ln>
        </p:spPr>
        <p:txBody>
          <a:bodyPr spcFirstLastPara="1" wrap="square" lIns="0" tIns="0" rIns="0" bIns="0" anchor="ctr" anchorCtr="0">
            <a:noAutofit/>
          </a:bodyPr>
          <a:lstStyle>
            <a:lvl1pPr marR="0" lvl="0" algn="ctr" rtl="0">
              <a:spcBef>
                <a:spcPts val="1417"/>
              </a:spcBef>
              <a:spcAft>
                <a:spcPts val="0"/>
              </a:spcAft>
              <a:buClr>
                <a:schemeClr val="accent3"/>
              </a:buClr>
              <a:buSzPts val="1600"/>
              <a:buFont typeface="Arial"/>
              <a:buNone/>
              <a:defRPr sz="1600" b="0" i="0" u="none" strike="noStrike" cap="none">
                <a:solidFill>
                  <a:schemeClr val="accent3"/>
                </a:solidFill>
                <a:latin typeface="Calibri"/>
                <a:ea typeface="Calibri"/>
                <a:cs typeface="Calibri"/>
                <a:sym typeface="Calibri"/>
              </a:defRPr>
            </a:lvl1pPr>
            <a:lvl2pPr marR="0" lvl="1"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R="0" lvl="2"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spcBef>
                <a:spcPts val="1134"/>
              </a:spcBef>
              <a:spcAft>
                <a:spcPts val="0"/>
              </a:spcAft>
              <a:buClr>
                <a:schemeClr val="dk2"/>
              </a:buClr>
              <a:buSzPts val="2000"/>
              <a:buFont typeface="EB Garamond"/>
              <a:buChar char="‒"/>
              <a:defRPr sz="2000" b="0" i="0" u="none" strike="noStrike" cap="none">
                <a:solidFill>
                  <a:schemeClr val="dk1"/>
                </a:solidFill>
                <a:latin typeface="Calibri"/>
                <a:ea typeface="Calibri"/>
                <a:cs typeface="Calibri"/>
                <a:sym typeface="Calibri"/>
              </a:defRPr>
            </a:lvl4pPr>
            <a:lvl5pPr marR="0" lvl="4"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 name="Google Shape;24;p11"/>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1"/>
          <p:cNvSpPr txBox="1">
            <a:spLocks noGrp="1"/>
          </p:cNvSpPr>
          <p:nvPr>
            <p:ph type="body" idx="1"/>
          </p:nvPr>
        </p:nvSpPr>
        <p:spPr>
          <a:xfrm>
            <a:off x="828683" y="1428750"/>
            <a:ext cx="3819525" cy="2990766"/>
          </a:xfrm>
          <a:prstGeom prst="rect">
            <a:avLst/>
          </a:prstGeom>
          <a:noFill/>
          <a:ln>
            <a:noFill/>
          </a:ln>
        </p:spPr>
        <p:txBody>
          <a:bodyPr spcFirstLastPara="1" wrap="square" lIns="0" tIns="0" rIns="0" bIns="0" anchor="t" anchorCtr="0">
            <a:noAutofit/>
          </a:bodyPr>
          <a:lstStyle>
            <a:lvl1pPr marL="457200" lvl="0" indent="-317500" algn="l">
              <a:spcBef>
                <a:spcPts val="850"/>
              </a:spcBef>
              <a:spcAft>
                <a:spcPts val="0"/>
              </a:spcAft>
              <a:buClr>
                <a:schemeClr val="dk2"/>
              </a:buClr>
              <a:buSzPts val="1400"/>
              <a:buFont typeface="Calibri"/>
              <a:buChar char="–"/>
              <a:defRPr sz="1400" b="0"/>
            </a:lvl1pPr>
            <a:lvl2pPr marL="914400" lvl="1" indent="-317500" algn="l">
              <a:spcBef>
                <a:spcPts val="0"/>
              </a:spcBef>
              <a:spcAft>
                <a:spcPts val="0"/>
              </a:spcAft>
              <a:buSzPts val="1400"/>
              <a:buChar char="–"/>
              <a:defRPr sz="1400" b="0"/>
            </a:lvl2pPr>
            <a:lvl3pPr marL="1371600" lvl="2" indent="-317500" algn="l">
              <a:spcBef>
                <a:spcPts val="1134"/>
              </a:spcBef>
              <a:spcAft>
                <a:spcPts val="0"/>
              </a:spcAft>
              <a:buSzPts val="1400"/>
              <a:buChar char="•"/>
              <a:defRPr sz="1400" b="0"/>
            </a:lvl3pPr>
            <a:lvl4pPr marL="1828800" lvl="3" indent="-317500" algn="l">
              <a:spcBef>
                <a:spcPts val="1134"/>
              </a:spcBef>
              <a:spcAft>
                <a:spcPts val="0"/>
              </a:spcAft>
              <a:buSzPts val="1400"/>
              <a:buChar char="‒"/>
              <a:defRPr sz="1400" b="0"/>
            </a:lvl4pPr>
            <a:lvl5pPr marL="2286000" lvl="4" indent="-317500" algn="l">
              <a:spcBef>
                <a:spcPts val="1134"/>
              </a:spcBef>
              <a:spcAft>
                <a:spcPts val="0"/>
              </a:spcAft>
              <a:buSzPts val="1400"/>
              <a:buChar char="»"/>
              <a:defRPr sz="14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6" name="Google Shape;26;p11"/>
          <p:cNvSpPr txBox="1">
            <a:spLocks noGrp="1"/>
          </p:cNvSpPr>
          <p:nvPr>
            <p:ph type="body" idx="3"/>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27" name="Google Shape;27;p11"/>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28" name="Google Shape;28;p11"/>
          <p:cNvSpPr/>
          <p:nvPr/>
        </p:nvSpPr>
        <p:spPr>
          <a:xfrm>
            <a:off x="0" y="4819500"/>
            <a:ext cx="9144000" cy="324000"/>
          </a:xfrm>
          <a:prstGeom prst="rect">
            <a:avLst/>
          </a:prstGeom>
          <a:solidFill>
            <a:srgbClr val="0E73B9"/>
          </a:solidFill>
          <a:ln>
            <a:noFill/>
          </a:ln>
        </p:spPr>
        <p:txBody>
          <a:bodyPr spcFirstLastPara="1" wrap="square" lIns="108000" tIns="0" rIns="0" bIns="0" anchor="ctr"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9" name="Google Shape;29;p11"/>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amp; Image">
  <p:cSld name="Title &amp; Image">
    <p:spTree>
      <p:nvGrpSpPr>
        <p:cNvPr id="1" name="Shape 30"/>
        <p:cNvGrpSpPr/>
        <p:nvPr/>
      </p:nvGrpSpPr>
      <p:grpSpPr>
        <a:xfrm>
          <a:off x="0" y="0"/>
          <a:ext cx="0" cy="0"/>
          <a:chOff x="0" y="0"/>
          <a:chExt cx="0" cy="0"/>
        </a:xfrm>
      </p:grpSpPr>
      <p:sp>
        <p:nvSpPr>
          <p:cNvPr id="31" name="Google Shape;31;p12"/>
          <p:cNvSpPr>
            <a:spLocks noGrp="1"/>
          </p:cNvSpPr>
          <p:nvPr>
            <p:ph type="pic" idx="2"/>
          </p:nvPr>
        </p:nvSpPr>
        <p:spPr>
          <a:xfrm>
            <a:off x="0" y="1078712"/>
            <a:ext cx="9144000" cy="3739319"/>
          </a:xfrm>
          <a:prstGeom prst="rect">
            <a:avLst/>
          </a:prstGeom>
          <a:solidFill>
            <a:schemeClr val="accent4"/>
          </a:solidFill>
          <a:ln>
            <a:noFill/>
          </a:ln>
        </p:spPr>
        <p:txBody>
          <a:bodyPr spcFirstLastPara="1" wrap="square" lIns="0" tIns="0" rIns="0" bIns="0" anchor="ctr" anchorCtr="0">
            <a:noAutofit/>
          </a:bodyPr>
          <a:lstStyle>
            <a:lvl1pPr marR="0" lvl="0" algn="ctr" rtl="0">
              <a:spcBef>
                <a:spcPts val="1417"/>
              </a:spcBef>
              <a:spcAft>
                <a:spcPts val="0"/>
              </a:spcAft>
              <a:buClr>
                <a:schemeClr val="accent3"/>
              </a:buClr>
              <a:buSzPts val="1600"/>
              <a:buFont typeface="Arial"/>
              <a:buNone/>
              <a:defRPr sz="1600" b="0" i="0" u="none" strike="noStrike" cap="none">
                <a:solidFill>
                  <a:schemeClr val="accent3"/>
                </a:solidFill>
                <a:latin typeface="Calibri"/>
                <a:ea typeface="Calibri"/>
                <a:cs typeface="Calibri"/>
                <a:sym typeface="Calibri"/>
              </a:defRPr>
            </a:lvl1pPr>
            <a:lvl2pPr marR="0" lvl="1"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R="0" lvl="2"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spcBef>
                <a:spcPts val="1134"/>
              </a:spcBef>
              <a:spcAft>
                <a:spcPts val="0"/>
              </a:spcAft>
              <a:buClr>
                <a:schemeClr val="dk2"/>
              </a:buClr>
              <a:buSzPts val="2000"/>
              <a:buFont typeface="EB Garamond"/>
              <a:buChar char="‒"/>
              <a:defRPr sz="2000" b="0" i="0" u="none" strike="noStrike" cap="none">
                <a:solidFill>
                  <a:schemeClr val="dk1"/>
                </a:solidFill>
                <a:latin typeface="Calibri"/>
                <a:ea typeface="Calibri"/>
                <a:cs typeface="Calibri"/>
                <a:sym typeface="Calibri"/>
              </a:defRPr>
            </a:lvl4pPr>
            <a:lvl5pPr marR="0" lvl="4"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2" name="Google Shape;32;p12"/>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2"/>
          <p:cNvSpPr txBox="1">
            <a:spLocks noGrp="1"/>
          </p:cNvSpPr>
          <p:nvPr>
            <p:ph type="body" idx="1"/>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34" name="Google Shape;34;p12"/>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35" name="Google Shape;35;p12"/>
          <p:cNvSpPr/>
          <p:nvPr/>
        </p:nvSpPr>
        <p:spPr>
          <a:xfrm>
            <a:off x="0" y="4819500"/>
            <a:ext cx="9144000" cy="324000"/>
          </a:xfrm>
          <a:prstGeom prst="rect">
            <a:avLst/>
          </a:prstGeom>
          <a:solidFill>
            <a:srgbClr val="0E73B9"/>
          </a:solidFill>
          <a:ln>
            <a:noFill/>
          </a:ln>
        </p:spPr>
        <p:txBody>
          <a:bodyPr spcFirstLastPara="1" wrap="square" lIns="108000" tIns="0" rIns="0" bIns="0" anchor="ctr"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6" name="Google Shape;36;p12"/>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amp; 2 Column Content 20pt">
  <p:cSld name="Title &amp; 2 Column Content 20pt">
    <p:spTree>
      <p:nvGrpSpPr>
        <p:cNvPr id="1" name="Shape 37"/>
        <p:cNvGrpSpPr/>
        <p:nvPr/>
      </p:nvGrpSpPr>
      <p:grpSpPr>
        <a:xfrm>
          <a:off x="0" y="0"/>
          <a:ext cx="0" cy="0"/>
          <a:chOff x="0" y="0"/>
          <a:chExt cx="0" cy="0"/>
        </a:xfrm>
      </p:grpSpPr>
      <p:sp>
        <p:nvSpPr>
          <p:cNvPr id="38" name="Google Shape;38;p13"/>
          <p:cNvSpPr/>
          <p:nvPr/>
        </p:nvSpPr>
        <p:spPr>
          <a:xfrm>
            <a:off x="0" y="4495500"/>
            <a:ext cx="9144000" cy="648000"/>
          </a:xfrm>
          <a:prstGeom prst="rect">
            <a:avLst/>
          </a:prstGeom>
          <a:solidFill>
            <a:srgbClr val="0E73B9"/>
          </a:solidFill>
          <a:ln>
            <a:noFill/>
          </a:ln>
        </p:spPr>
        <p:txBody>
          <a:bodyPr spcFirstLastPara="1" wrap="square" lIns="91425" tIns="45700" rIns="91425" bIns="45700" anchor="t" anchorCtr="0">
            <a:noAutofit/>
          </a:bodyPr>
          <a:lstStyle/>
          <a:p>
            <a:pPr marL="727075" marR="0" lvl="0" indent="0" algn="l"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sp>
        <p:nvSpPr>
          <p:cNvPr id="39" name="Google Shape;39;p13"/>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13"/>
          <p:cNvSpPr txBox="1">
            <a:spLocks noGrp="1"/>
          </p:cNvSpPr>
          <p:nvPr>
            <p:ph type="body" idx="1"/>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41" name="Google Shape;41;p13"/>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42" name="Google Shape;42;p13"/>
          <p:cNvSpPr txBox="1">
            <a:spLocks noGrp="1"/>
          </p:cNvSpPr>
          <p:nvPr>
            <p:ph type="body" idx="2"/>
          </p:nvPr>
        </p:nvSpPr>
        <p:spPr>
          <a:xfrm>
            <a:off x="828675" y="1302192"/>
            <a:ext cx="7500938" cy="2891980"/>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1800"/>
              <a:buNone/>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43" name="Google Shape;43;p13" descr="TCD_White.png"/>
          <p:cNvPicPr preferRelativeResize="0"/>
          <p:nvPr/>
        </p:nvPicPr>
        <p:blipFill rotWithShape="1">
          <a:blip r:embed="rId2">
            <a:alphaModFix/>
          </a:blip>
          <a:srcRect/>
          <a:stretch/>
        </p:blipFill>
        <p:spPr>
          <a:xfrm>
            <a:off x="820478" y="4613536"/>
            <a:ext cx="1585894" cy="427482"/>
          </a:xfrm>
          <a:prstGeom prst="rect">
            <a:avLst/>
          </a:prstGeom>
          <a:noFill/>
          <a:ln>
            <a:noFill/>
          </a:ln>
        </p:spPr>
      </p:pic>
      <p:sp>
        <p:nvSpPr>
          <p:cNvPr id="44" name="Google Shape;44;p13"/>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_Title &amp; 2 Column Content 20pt">
  <p:cSld name="1_Title &amp; 2 Column Content 20pt">
    <p:spTree>
      <p:nvGrpSpPr>
        <p:cNvPr id="1" name="Shape 45"/>
        <p:cNvGrpSpPr/>
        <p:nvPr/>
      </p:nvGrpSpPr>
      <p:grpSpPr>
        <a:xfrm>
          <a:off x="0" y="0"/>
          <a:ext cx="0" cy="0"/>
          <a:chOff x="0" y="0"/>
          <a:chExt cx="0" cy="0"/>
        </a:xfrm>
      </p:grpSpPr>
      <p:sp>
        <p:nvSpPr>
          <p:cNvPr id="46" name="Google Shape;46;p14"/>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4"/>
          <p:cNvSpPr txBox="1">
            <a:spLocks noGrp="1"/>
          </p:cNvSpPr>
          <p:nvPr>
            <p:ph type="body" idx="1"/>
          </p:nvPr>
        </p:nvSpPr>
        <p:spPr>
          <a:xfrm>
            <a:off x="828676" y="1410807"/>
            <a:ext cx="3933824" cy="2372524"/>
          </a:xfrm>
          <a:prstGeom prst="rect">
            <a:avLst/>
          </a:prstGeom>
          <a:noFill/>
          <a:ln>
            <a:noFill/>
          </a:ln>
        </p:spPr>
        <p:txBody>
          <a:bodyPr spcFirstLastPara="1" wrap="square" lIns="0" tIns="0" rIns="0" bIns="0" anchor="t" anchorCtr="0">
            <a:noAutofit/>
          </a:bodyPr>
          <a:lstStyle>
            <a:lvl1pPr marL="457200" lvl="0" indent="-317500" algn="l">
              <a:spcBef>
                <a:spcPts val="900"/>
              </a:spcBef>
              <a:spcAft>
                <a:spcPts val="0"/>
              </a:spcAft>
              <a:buClr>
                <a:schemeClr val="dk2"/>
              </a:buClr>
              <a:buSzPts val="1400"/>
              <a:buFont typeface="Arial"/>
              <a:buChar char="‒"/>
              <a:defRPr sz="1400" b="0"/>
            </a:lvl1pPr>
            <a:lvl2pPr marL="914400" lvl="1" indent="-317500" algn="l">
              <a:spcBef>
                <a:spcPts val="1134"/>
              </a:spcBef>
              <a:spcAft>
                <a:spcPts val="0"/>
              </a:spcAft>
              <a:buSzPts val="1400"/>
              <a:buFont typeface="Arial"/>
              <a:buChar char="•"/>
              <a:defRPr sz="1400"/>
            </a:lvl2pPr>
            <a:lvl3pPr marL="1371600" lvl="2" indent="-317500" algn="l">
              <a:spcBef>
                <a:spcPts val="1134"/>
              </a:spcBef>
              <a:spcAft>
                <a:spcPts val="0"/>
              </a:spcAft>
              <a:buSzPts val="1400"/>
              <a:buChar char="•"/>
              <a:defRPr sz="1400"/>
            </a:lvl3pPr>
            <a:lvl4pPr marL="1828800" lvl="3" indent="-317500" algn="l">
              <a:spcBef>
                <a:spcPts val="1134"/>
              </a:spcBef>
              <a:spcAft>
                <a:spcPts val="0"/>
              </a:spcAft>
              <a:buSzPts val="1400"/>
              <a:buChar char="‒"/>
              <a:defRPr sz="1400"/>
            </a:lvl4pPr>
            <a:lvl5pPr marL="2286000" lvl="4" indent="-317500" algn="l">
              <a:spcBef>
                <a:spcPts val="1134"/>
              </a:spcBef>
              <a:spcAft>
                <a:spcPts val="0"/>
              </a:spcAft>
              <a:buSzPts val="1400"/>
              <a:buChar char="»"/>
              <a:defRPr sz="1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8" name="Google Shape;48;p14"/>
          <p:cNvSpPr txBox="1">
            <a:spLocks noGrp="1"/>
          </p:cNvSpPr>
          <p:nvPr>
            <p:ph type="body" idx="2"/>
          </p:nvPr>
        </p:nvSpPr>
        <p:spPr>
          <a:xfrm>
            <a:off x="828675" y="685806"/>
            <a:ext cx="7500938" cy="207169"/>
          </a:xfrm>
          <a:prstGeom prst="rect">
            <a:avLst/>
          </a:prstGeom>
          <a:noFill/>
          <a:ln>
            <a:noFill/>
          </a:ln>
        </p:spPr>
        <p:txBody>
          <a:bodyPr spcFirstLastPara="1" wrap="square" lIns="0" tIns="0" rIns="0" bIns="0" anchor="t" anchorCtr="0">
            <a:noAutofit/>
          </a:bodyPr>
          <a:lstStyle>
            <a:lvl1pPr marL="457200" lvl="0" indent="-228600" algn="l">
              <a:spcBef>
                <a:spcPts val="1417"/>
              </a:spcBef>
              <a:spcAft>
                <a:spcPts val="0"/>
              </a:spcAft>
              <a:buClr>
                <a:schemeClr val="dk1"/>
              </a:buClr>
              <a:buSzPts val="2000"/>
              <a:buNone/>
              <a:defRPr sz="2000" b="0">
                <a:solidFill>
                  <a:schemeClr val="dk1"/>
                </a:solidFill>
              </a:defRPr>
            </a:lvl1pPr>
            <a:lvl2pPr marL="914400" lvl="1" indent="-342900" algn="l">
              <a:spcBef>
                <a:spcPts val="1134"/>
              </a:spcBef>
              <a:spcAft>
                <a:spcPts val="0"/>
              </a:spcAft>
              <a:buSzPts val="1800"/>
              <a:buChar char="–"/>
              <a:defRPr/>
            </a:lvl2pPr>
            <a:lvl3pPr marL="1371600" lvl="2" indent="-342900" algn="l">
              <a:spcBef>
                <a:spcPts val="1134"/>
              </a:spcBef>
              <a:spcAft>
                <a:spcPts val="0"/>
              </a:spcAft>
              <a:buSzPts val="1800"/>
              <a:buChar char="•"/>
              <a:defRPr/>
            </a:lvl3pPr>
            <a:lvl4pPr marL="1828800" lvl="3" indent="-342900" algn="l">
              <a:spcBef>
                <a:spcPts val="1134"/>
              </a:spcBef>
              <a:spcAft>
                <a:spcPts val="0"/>
              </a:spcAft>
              <a:buSzPts val="1800"/>
              <a:buChar char="‒"/>
              <a:defRPr/>
            </a:lvl4pPr>
            <a:lvl5pPr marL="2286000" lvl="4" indent="-342900" algn="l">
              <a:spcBef>
                <a:spcPts val="1134"/>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49" name="Google Shape;49;p14"/>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50" name="Google Shape;50;p14"/>
          <p:cNvSpPr txBox="1">
            <a:spLocks noGrp="1"/>
          </p:cNvSpPr>
          <p:nvPr>
            <p:ph type="body" idx="3"/>
          </p:nvPr>
        </p:nvSpPr>
        <p:spPr>
          <a:xfrm>
            <a:off x="4914901" y="1410807"/>
            <a:ext cx="3934800" cy="2372524"/>
          </a:xfrm>
          <a:prstGeom prst="rect">
            <a:avLst/>
          </a:prstGeom>
          <a:noFill/>
          <a:ln>
            <a:noFill/>
          </a:ln>
        </p:spPr>
        <p:txBody>
          <a:bodyPr spcFirstLastPara="1" wrap="square" lIns="0" tIns="0" rIns="0" bIns="0" anchor="t" anchorCtr="0">
            <a:noAutofit/>
          </a:bodyPr>
          <a:lstStyle>
            <a:lvl1pPr marL="457200" lvl="0" indent="-317500" algn="l">
              <a:spcBef>
                <a:spcPts val="900"/>
              </a:spcBef>
              <a:spcAft>
                <a:spcPts val="0"/>
              </a:spcAft>
              <a:buClr>
                <a:schemeClr val="dk2"/>
              </a:buClr>
              <a:buSzPts val="1400"/>
              <a:buFont typeface="Arial"/>
              <a:buChar char="‒"/>
              <a:defRPr sz="1400" b="0"/>
            </a:lvl1pPr>
            <a:lvl2pPr marL="914400" lvl="1" indent="-317500" algn="l">
              <a:spcBef>
                <a:spcPts val="1134"/>
              </a:spcBef>
              <a:spcAft>
                <a:spcPts val="0"/>
              </a:spcAft>
              <a:buSzPts val="1400"/>
              <a:buFont typeface="Arial"/>
              <a:buChar char="•"/>
              <a:defRPr sz="1400"/>
            </a:lvl2pPr>
            <a:lvl3pPr marL="1371600" lvl="2" indent="-317500" algn="l">
              <a:spcBef>
                <a:spcPts val="1134"/>
              </a:spcBef>
              <a:spcAft>
                <a:spcPts val="0"/>
              </a:spcAft>
              <a:buSzPts val="1400"/>
              <a:buChar char="•"/>
              <a:defRPr sz="1400"/>
            </a:lvl3pPr>
            <a:lvl4pPr marL="1828800" lvl="3" indent="-317500" algn="l">
              <a:spcBef>
                <a:spcPts val="1134"/>
              </a:spcBef>
              <a:spcAft>
                <a:spcPts val="0"/>
              </a:spcAft>
              <a:buSzPts val="1400"/>
              <a:buChar char="‒"/>
              <a:defRPr sz="1400"/>
            </a:lvl4pPr>
            <a:lvl5pPr marL="2286000" lvl="4" indent="-317500" algn="l">
              <a:spcBef>
                <a:spcPts val="1134"/>
              </a:spcBef>
              <a:spcAft>
                <a:spcPts val="0"/>
              </a:spcAft>
              <a:buSzPts val="1400"/>
              <a:buChar char="»"/>
              <a:defRPr sz="1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1" name="Google Shape;51;p14"/>
          <p:cNvSpPr/>
          <p:nvPr/>
        </p:nvSpPr>
        <p:spPr>
          <a:xfrm>
            <a:off x="0" y="4495500"/>
            <a:ext cx="9144000" cy="648000"/>
          </a:xfrm>
          <a:prstGeom prst="rect">
            <a:avLst/>
          </a:prstGeom>
          <a:solidFill>
            <a:srgbClr val="0E73B9"/>
          </a:solidFill>
          <a:ln>
            <a:noFill/>
          </a:ln>
        </p:spPr>
        <p:txBody>
          <a:bodyPr spcFirstLastPara="1" wrap="square" lIns="91425" tIns="45700" rIns="91425" bIns="45700" anchor="t" anchorCtr="0">
            <a:noAutofit/>
          </a:bodyPr>
          <a:lstStyle/>
          <a:p>
            <a:pPr marL="727075" marR="0" lvl="0" indent="0" algn="l"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pic>
        <p:nvPicPr>
          <p:cNvPr id="52" name="Google Shape;52;p14" descr="TCD_White.png"/>
          <p:cNvPicPr preferRelativeResize="0"/>
          <p:nvPr/>
        </p:nvPicPr>
        <p:blipFill rotWithShape="1">
          <a:blip r:embed="rId2">
            <a:alphaModFix/>
          </a:blip>
          <a:srcRect/>
          <a:stretch/>
        </p:blipFill>
        <p:spPr>
          <a:xfrm>
            <a:off x="820478" y="4613536"/>
            <a:ext cx="1585894" cy="427482"/>
          </a:xfrm>
          <a:prstGeom prst="rect">
            <a:avLst/>
          </a:prstGeom>
          <a:noFill/>
          <a:ln>
            <a:noFill/>
          </a:ln>
        </p:spPr>
      </p:pic>
      <p:sp>
        <p:nvSpPr>
          <p:cNvPr id="53" name="Google Shape;53;p14"/>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hank You">
  <p:cSld name="Thank You">
    <p:spTree>
      <p:nvGrpSpPr>
        <p:cNvPr id="1" name="Shape 54"/>
        <p:cNvGrpSpPr/>
        <p:nvPr/>
      </p:nvGrpSpPr>
      <p:grpSpPr>
        <a:xfrm>
          <a:off x="0" y="0"/>
          <a:ext cx="0" cy="0"/>
          <a:chOff x="0" y="0"/>
          <a:chExt cx="0" cy="0"/>
        </a:xfrm>
      </p:grpSpPr>
      <p:pic>
        <p:nvPicPr>
          <p:cNvPr id="55" name="Google Shape;55;p15"/>
          <p:cNvPicPr preferRelativeResize="0"/>
          <p:nvPr/>
        </p:nvPicPr>
        <p:blipFill rotWithShape="1">
          <a:blip r:embed="rId2">
            <a:alphaModFix/>
          </a:blip>
          <a:srcRect/>
          <a:stretch/>
        </p:blipFill>
        <p:spPr>
          <a:xfrm>
            <a:off x="-1" y="0"/>
            <a:ext cx="9171711" cy="5147194"/>
          </a:xfrm>
          <a:prstGeom prst="rect">
            <a:avLst/>
          </a:prstGeom>
          <a:noFill/>
          <a:ln>
            <a:noFill/>
          </a:ln>
        </p:spPr>
      </p:pic>
      <p:sp>
        <p:nvSpPr>
          <p:cNvPr id="56" name="Google Shape;56;p15"/>
          <p:cNvSpPr txBox="1">
            <a:spLocks noGrp="1"/>
          </p:cNvSpPr>
          <p:nvPr>
            <p:ph type="ctrTitle"/>
          </p:nvPr>
        </p:nvSpPr>
        <p:spPr>
          <a:xfrm>
            <a:off x="828686" y="2786400"/>
            <a:ext cx="7500939" cy="416138"/>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lt1"/>
              </a:buClr>
              <a:buSzPts val="4200"/>
              <a:buFont typeface="Calibri"/>
              <a:buNone/>
              <a:defRPr sz="4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57" name="Google Shape;57;p15" descr="TCD_White.png"/>
          <p:cNvPicPr preferRelativeResize="0"/>
          <p:nvPr/>
        </p:nvPicPr>
        <p:blipFill rotWithShape="1">
          <a:blip r:embed="rId3">
            <a:alphaModFix/>
          </a:blip>
          <a:srcRect/>
          <a:stretch/>
        </p:blipFill>
        <p:spPr>
          <a:xfrm>
            <a:off x="820477" y="381655"/>
            <a:ext cx="3039743" cy="81937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Google Shape;59;p16"/>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
        <p:cNvGrpSpPr/>
        <p:nvPr/>
      </p:nvGrpSpPr>
      <p:grpSpPr>
        <a:xfrm>
          <a:off x="0" y="0"/>
          <a:ext cx="0" cy="0"/>
          <a:chOff x="0" y="0"/>
          <a:chExt cx="0" cy="0"/>
        </a:xfrm>
      </p:grpSpPr>
      <p:sp>
        <p:nvSpPr>
          <p:cNvPr id="7" name="Google Shape;7;p8"/>
          <p:cNvSpPr txBox="1">
            <a:spLocks noGrp="1"/>
          </p:cNvSpPr>
          <p:nvPr>
            <p:ph type="title"/>
          </p:nvPr>
        </p:nvSpPr>
        <p:spPr>
          <a:xfrm>
            <a:off x="828686" y="270000"/>
            <a:ext cx="7500939" cy="421200"/>
          </a:xfrm>
          <a:prstGeom prst="rect">
            <a:avLst/>
          </a:prstGeom>
          <a:noFill/>
          <a:ln>
            <a:noFill/>
          </a:ln>
        </p:spPr>
        <p:txBody>
          <a:bodyPr spcFirstLastPara="1" wrap="square" lIns="0" tIns="0" rIns="0" bIns="0" anchor="b" anchorCtr="0">
            <a:noAutofit/>
          </a:bodyPr>
          <a:lstStyle>
            <a:lvl1pPr marR="0" lvl="0" algn="l" rtl="0">
              <a:spcBef>
                <a:spcPts val="0"/>
              </a:spcBef>
              <a:spcAft>
                <a:spcPts val="0"/>
              </a:spcAft>
              <a:buClr>
                <a:schemeClr val="dk1"/>
              </a:buClr>
              <a:buSzPts val="2600"/>
              <a:buFont typeface="Calibri"/>
              <a:buNone/>
              <a:defRPr sz="2600" b="1"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8"/>
          <p:cNvSpPr txBox="1">
            <a:spLocks noGrp="1"/>
          </p:cNvSpPr>
          <p:nvPr>
            <p:ph type="body" idx="1"/>
          </p:nvPr>
        </p:nvSpPr>
        <p:spPr>
          <a:xfrm>
            <a:off x="828675" y="1303403"/>
            <a:ext cx="7500938" cy="3072600"/>
          </a:xfrm>
          <a:prstGeom prst="rect">
            <a:avLst/>
          </a:prstGeom>
          <a:noFill/>
          <a:ln>
            <a:noFill/>
          </a:ln>
        </p:spPr>
        <p:txBody>
          <a:bodyPr spcFirstLastPara="1" wrap="square" lIns="0" tIns="0" rIns="0" bIns="0" anchor="t" anchorCtr="0">
            <a:noAutofit/>
          </a:bodyPr>
          <a:lstStyle>
            <a:lvl1pPr marL="457200" marR="0" lvl="0" indent="-228600" algn="l" rtl="0">
              <a:spcBef>
                <a:spcPts val="1417"/>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1pPr>
            <a:lvl2pPr marL="914400" marR="0" lvl="1" indent="-355600"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spcBef>
                <a:spcPts val="1134"/>
              </a:spcBef>
              <a:spcAft>
                <a:spcPts val="0"/>
              </a:spcAft>
              <a:buClr>
                <a:schemeClr val="dk2"/>
              </a:buClr>
              <a:buSzPts val="2000"/>
              <a:buFont typeface="EB Garamond"/>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1134"/>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 name="Google Shape;9;p8"/>
          <p:cNvSpPr/>
          <p:nvPr/>
        </p:nvSpPr>
        <p:spPr>
          <a:xfrm>
            <a:off x="0" y="4819500"/>
            <a:ext cx="9144000" cy="324000"/>
          </a:xfrm>
          <a:prstGeom prst="rect">
            <a:avLst/>
          </a:prstGeom>
          <a:solidFill>
            <a:srgbClr val="0E73B9"/>
          </a:solidFill>
          <a:ln>
            <a:noFill/>
          </a:ln>
        </p:spPr>
        <p:txBody>
          <a:bodyPr spcFirstLastPara="1" wrap="square" lIns="108000" tIns="0" rIns="0" bIns="0" anchor="ctr"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cxnSp>
        <p:nvCxnSpPr>
          <p:cNvPr id="10" name="Google Shape;10;p8"/>
          <p:cNvCxnSpPr/>
          <p:nvPr/>
        </p:nvCxnSpPr>
        <p:spPr>
          <a:xfrm>
            <a:off x="0" y="1078706"/>
            <a:ext cx="9144000" cy="0"/>
          </a:xfrm>
          <a:prstGeom prst="straightConnector1">
            <a:avLst/>
          </a:prstGeom>
          <a:noFill/>
          <a:ln w="9525" cap="flat" cmpd="sng">
            <a:solidFill>
              <a:schemeClr val="accent2"/>
            </a:solidFill>
            <a:prstDash val="solid"/>
            <a:round/>
            <a:headEnd type="none" w="sm" len="sm"/>
            <a:tailEnd type="none" w="sm" len="sm"/>
          </a:ln>
        </p:spPr>
      </p:cxnSp>
      <p:sp>
        <p:nvSpPr>
          <p:cNvPr id="11" name="Google Shape;11;p8"/>
          <p:cNvSpPr txBox="1"/>
          <p:nvPr/>
        </p:nvSpPr>
        <p:spPr>
          <a:xfrm>
            <a:off x="7954041" y="4903833"/>
            <a:ext cx="375572" cy="15388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chemeClr val="lt1"/>
              </a:buClr>
              <a:buSzPts val="1000"/>
              <a:buFont typeface="Calibri"/>
              <a:buNone/>
            </a:pPr>
            <a:fld id="{00000000-1234-1234-1234-123412341234}" type="slidenum">
              <a:rPr lang="en-GB" sz="1000" b="0" i="0" u="none" strike="noStrike" cap="none">
                <a:solidFill>
                  <a:schemeClr val="lt1"/>
                </a:solidFill>
                <a:latin typeface="Calibri"/>
                <a:ea typeface="Calibri"/>
                <a:cs typeface="Calibri"/>
                <a:sym typeface="Calibri"/>
              </a:rPr>
              <a:t>‹#›</a:t>
            </a:fld>
            <a:endParaRPr sz="10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00.xml"/><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2.xml"/><Relationship Id="rId1" Type="http://schemas.openxmlformats.org/officeDocument/2006/relationships/slideLayout" Target="../slideLayouts/slideLayout2.xml"/><Relationship Id="rId4" Type="http://schemas.openxmlformats.org/officeDocument/2006/relationships/image" Target="../media/image91.jpg"/></Relationships>
</file>

<file path=ppt/slides/_rels/slide10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3.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88.png"/><Relationship Id="rId4" Type="http://schemas.openxmlformats.org/officeDocument/2006/relationships/image" Target="../media/image83.png"/></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7" Type="http://schemas.microsoft.com/office/2007/relationships/hdphoto" Target="../media/hdphoto2.wdp"/><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4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51.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5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5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5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5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62.xml"/><Relationship Id="rId1" Type="http://schemas.openxmlformats.org/officeDocument/2006/relationships/slideLayout" Target="../slideLayouts/slideLayout2.xml"/><Relationship Id="rId5" Type="http://schemas.openxmlformats.org/officeDocument/2006/relationships/image" Target="../media/image57.png"/><Relationship Id="rId4" Type="http://schemas.openxmlformats.org/officeDocument/2006/relationships/image" Target="../media/image56.png"/></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58.png"/></Relationships>
</file>

<file path=ppt/slides/_rels/slide6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6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67.xml"/><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gif"/></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9.xml"/><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6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79.xml"/><Relationship Id="rId1" Type="http://schemas.openxmlformats.org/officeDocument/2006/relationships/slideLayout" Target="../slideLayouts/slideLayout2.xml"/><Relationship Id="rId4" Type="http://schemas.openxmlformats.org/officeDocument/2006/relationships/image" Target="../media/image7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80.xml"/><Relationship Id="rId1" Type="http://schemas.openxmlformats.org/officeDocument/2006/relationships/slideLayout" Target="../slideLayouts/slideLayout2.xml"/><Relationship Id="rId5" Type="http://schemas.openxmlformats.org/officeDocument/2006/relationships/image" Target="../media/image79.png"/><Relationship Id="rId4" Type="http://schemas.openxmlformats.org/officeDocument/2006/relationships/image" Target="../media/image78.png"/></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5.xml.rels><?xml version="1.0" encoding="UTF-8" standalone="yes"?>
<Relationships xmlns="http://schemas.openxmlformats.org/package/2006/relationships"><Relationship Id="rId3" Type="http://schemas.openxmlformats.org/officeDocument/2006/relationships/image" Target="../media/image7.png"/><Relationship Id="rId7" Type="http://schemas.microsoft.com/office/2007/relationships/hdphoto" Target="../media/hdphoto4.wdp"/><Relationship Id="rId2" Type="http://schemas.openxmlformats.org/officeDocument/2006/relationships/notesSlide" Target="../notesSlides/notesSlide85.xml"/><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8.png"/><Relationship Id="rId4" Type="http://schemas.openxmlformats.org/officeDocument/2006/relationships/image" Target="../media/image4.png"/></Relationships>
</file>

<file path=ppt/slides/_rels/slide8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7.xml"/><Relationship Id="rId1" Type="http://schemas.openxmlformats.org/officeDocument/2006/relationships/slideLayout" Target="../slideLayouts/slideLayout2.xml"/><Relationship Id="rId5" Type="http://schemas.microsoft.com/office/2007/relationships/hdphoto" Target="../media/hdphoto5.wdp"/><Relationship Id="rId4" Type="http://schemas.openxmlformats.org/officeDocument/2006/relationships/image" Target="../media/image80.png"/></Relationships>
</file>

<file path=ppt/slides/_rels/slide8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9.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0.xml"/><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31.png"/></Relationships>
</file>

<file path=ppt/slides/_rels/slide9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1.xml"/><Relationship Id="rId1" Type="http://schemas.openxmlformats.org/officeDocument/2006/relationships/slideLayout" Target="../slideLayouts/slideLayout2.xml"/><Relationship Id="rId5" Type="http://schemas.openxmlformats.org/officeDocument/2006/relationships/image" Target="../media/image75.png"/><Relationship Id="rId4" Type="http://schemas.openxmlformats.org/officeDocument/2006/relationships/image" Target="../media/image74.png"/></Relationships>
</file>

<file path=ppt/slides/_rels/slide9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92.xml"/><Relationship Id="rId1" Type="http://schemas.openxmlformats.org/officeDocument/2006/relationships/slideLayout" Target="../slideLayouts/slideLayout2.xml"/><Relationship Id="rId5" Type="http://schemas.microsoft.com/office/2007/relationships/hdphoto" Target="../media/hdphoto6.wdp"/><Relationship Id="rId4" Type="http://schemas.openxmlformats.org/officeDocument/2006/relationships/image" Target="../media/image81.pn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94.xml"/><Relationship Id="rId1" Type="http://schemas.openxmlformats.org/officeDocument/2006/relationships/slideLayout" Target="../slideLayouts/slideLayout2.xml"/><Relationship Id="rId4" Type="http://schemas.openxmlformats.org/officeDocument/2006/relationships/image" Target="../media/image83.png"/></Relationships>
</file>

<file path=ppt/slides/_rels/slide9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95.xml"/><Relationship Id="rId1" Type="http://schemas.openxmlformats.org/officeDocument/2006/relationships/slideLayout" Target="../slideLayouts/slideLayout2.xml"/><Relationship Id="rId4" Type="http://schemas.openxmlformats.org/officeDocument/2006/relationships/image" Target="../media/image84.jpeg"/></Relationships>
</file>

<file path=ppt/slides/_rels/slide96.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97.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87.png"/><Relationship Id="rId4" Type="http://schemas.openxmlformats.org/officeDocument/2006/relationships/image" Target="../media/image85.png"/></Relationships>
</file>

<file path=ppt/slides/_rels/slide98.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98.xml"/><Relationship Id="rId1" Type="http://schemas.openxmlformats.org/officeDocument/2006/relationships/slideLayout" Target="../slideLayouts/slideLayout2.xml"/><Relationship Id="rId4" Type="http://schemas.openxmlformats.org/officeDocument/2006/relationships/image" Target="../media/image89.png"/></Relationships>
</file>

<file path=ppt/slides/_rels/slide99.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99.xml"/><Relationship Id="rId1" Type="http://schemas.openxmlformats.org/officeDocument/2006/relationships/slideLayout" Target="../slideLayouts/slideLayout2.xml"/><Relationship Id="rId4" Type="http://schemas.openxmlformats.org/officeDocument/2006/relationships/image" Target="../media/image5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
          <p:cNvSpPr txBox="1">
            <a:spLocks noGrp="1"/>
          </p:cNvSpPr>
          <p:nvPr>
            <p:ph type="ctrTitle"/>
          </p:nvPr>
        </p:nvSpPr>
        <p:spPr>
          <a:xfrm>
            <a:off x="828675" y="1610309"/>
            <a:ext cx="7500900" cy="15924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lt1"/>
              </a:buClr>
              <a:buSzPts val="2600"/>
              <a:buFont typeface="Calibri"/>
              <a:buNone/>
            </a:pPr>
            <a:r>
              <a:rPr lang="en-GB" dirty="0">
                <a:solidFill>
                  <a:srgbClr val="FFFFFF"/>
                </a:solidFill>
              </a:rPr>
              <a:t>Modularised Tool for Quantum/ Quantum Enhanced  </a:t>
            </a:r>
            <a:endParaRPr dirty="0">
              <a:solidFill>
                <a:srgbClr val="FFFFFF"/>
              </a:solidFill>
            </a:endParaRPr>
          </a:p>
          <a:p>
            <a:pPr marL="2286000" lvl="0" indent="0" algn="just" rtl="0">
              <a:lnSpc>
                <a:spcPct val="120000"/>
              </a:lnSpc>
              <a:spcBef>
                <a:spcPts val="0"/>
              </a:spcBef>
              <a:spcAft>
                <a:spcPts val="0"/>
              </a:spcAft>
              <a:buClr>
                <a:schemeClr val="dk1"/>
              </a:buClr>
              <a:buSzPts val="1100"/>
              <a:buFont typeface="Arial"/>
              <a:buNone/>
            </a:pPr>
            <a:r>
              <a:rPr lang="en-GB" dirty="0">
                <a:solidFill>
                  <a:srgbClr val="FFFFFF"/>
                </a:solidFill>
              </a:rPr>
              <a:t>Machine Learning</a:t>
            </a:r>
            <a:endParaRPr dirty="0">
              <a:solidFill>
                <a:srgbClr val="FFFFFF"/>
              </a:solidFill>
            </a:endParaRPr>
          </a:p>
        </p:txBody>
      </p:sp>
      <p:sp>
        <p:nvSpPr>
          <p:cNvPr id="65" name="Google Shape;65;p1"/>
          <p:cNvSpPr txBox="1">
            <a:spLocks noGrp="1"/>
          </p:cNvSpPr>
          <p:nvPr>
            <p:ph type="body" idx="2"/>
          </p:nvPr>
        </p:nvSpPr>
        <p:spPr>
          <a:xfrm>
            <a:off x="828688" y="4111318"/>
            <a:ext cx="4679325" cy="734531"/>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lt1"/>
              </a:buClr>
              <a:buSzPts val="1400"/>
              <a:buNone/>
            </a:pPr>
            <a:r>
              <a:rPr lang="en-GB" sz="1800" dirty="0" err="1">
                <a:solidFill>
                  <a:srgbClr val="FFFFFF"/>
                </a:solidFill>
              </a:rPr>
              <a:t>Ezinwanne</a:t>
            </a:r>
            <a:r>
              <a:rPr lang="en-GB" sz="1800" dirty="0">
                <a:solidFill>
                  <a:srgbClr val="FFFFFF"/>
                </a:solidFill>
              </a:rPr>
              <a:t> </a:t>
            </a:r>
            <a:r>
              <a:rPr lang="en-GB" sz="1800" dirty="0" err="1">
                <a:solidFill>
                  <a:srgbClr val="FFFFFF"/>
                </a:solidFill>
              </a:rPr>
              <a:t>Ozoani</a:t>
            </a:r>
            <a:endParaRPr dirty="0"/>
          </a:p>
          <a:p>
            <a:pPr marL="0" lvl="1" indent="0" algn="l" rtl="0">
              <a:spcBef>
                <a:spcPts val="0"/>
              </a:spcBef>
              <a:spcAft>
                <a:spcPts val="0"/>
              </a:spcAft>
              <a:buSzPts val="1400"/>
              <a:buNone/>
            </a:pPr>
            <a:endParaRPr dirty="0"/>
          </a:p>
          <a:p>
            <a:pPr marL="0" lvl="2" indent="0" algn="l" rtl="0">
              <a:spcBef>
                <a:spcPts val="567"/>
              </a:spcBef>
              <a:spcAft>
                <a:spcPts val="0"/>
              </a:spcAft>
              <a:buSzPts val="1400"/>
              <a:buNone/>
            </a:pPr>
            <a:r>
              <a:rPr lang="en-GB" dirty="0"/>
              <a:t>Date: 24/08/2021</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ca6c4a9396_0_969"/>
          <p:cNvSpPr txBox="1">
            <a:spLocks noGrp="1"/>
          </p:cNvSpPr>
          <p:nvPr>
            <p:ph type="title"/>
          </p:nvPr>
        </p:nvSpPr>
        <p:spPr>
          <a:xfrm>
            <a:off x="439714" y="46586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Quantum Circuit</a:t>
            </a:r>
            <a:endParaRPr dirty="0"/>
          </a:p>
        </p:txBody>
      </p:sp>
      <p:sp>
        <p:nvSpPr>
          <p:cNvPr id="330" name="Google Shape;330;gca6c4a9396_0_969"/>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dirty="0"/>
          </a:p>
          <a:p>
            <a:pPr marL="317500" lvl="0" indent="0" algn="l" rtl="0">
              <a:spcBef>
                <a:spcPts val="1134"/>
              </a:spcBef>
              <a:spcAft>
                <a:spcPts val="0"/>
              </a:spcAft>
              <a:buNone/>
            </a:pPr>
            <a:endParaRPr b="0" dirty="0"/>
          </a:p>
          <a:p>
            <a:pPr marL="0" lvl="0" indent="0" algn="l" rtl="0">
              <a:spcBef>
                <a:spcPts val="1134"/>
              </a:spcBef>
              <a:spcAft>
                <a:spcPts val="0"/>
              </a:spcAft>
              <a:buNone/>
            </a:pPr>
            <a:endParaRPr dirty="0"/>
          </a:p>
        </p:txBody>
      </p:sp>
      <p:sp>
        <p:nvSpPr>
          <p:cNvPr id="331" name="Google Shape;331;gca6c4a9396_0_969"/>
          <p:cNvSpPr txBox="1">
            <a:spLocks noGrp="1"/>
          </p:cNvSpPr>
          <p:nvPr>
            <p:ph type="body" idx="2"/>
          </p:nvPr>
        </p:nvSpPr>
        <p:spPr>
          <a:xfrm>
            <a:off x="645344" y="83333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Design Flow</a:t>
            </a:r>
            <a:endParaRPr dirty="0"/>
          </a:p>
        </p:txBody>
      </p:sp>
      <p:sp>
        <p:nvSpPr>
          <p:cNvPr id="332" name="Google Shape;332;gca6c4a9396_0_96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pic>
        <p:nvPicPr>
          <p:cNvPr id="6" name="Picture 5" descr="Chart&#10;&#10;Description automatically generated">
            <a:extLst>
              <a:ext uri="{FF2B5EF4-FFF2-40B4-BE49-F238E27FC236}">
                <a16:creationId xmlns:a16="http://schemas.microsoft.com/office/drawing/2014/main" id="{93B18023-E337-864D-B1D8-19B1C26BD365}"/>
              </a:ext>
            </a:extLst>
          </p:cNvPr>
          <p:cNvPicPr>
            <a:picLocks noChangeAspect="1"/>
          </p:cNvPicPr>
          <p:nvPr/>
        </p:nvPicPr>
        <p:blipFill>
          <a:blip r:embed="rId3"/>
          <a:stretch>
            <a:fillRect/>
          </a:stretch>
        </p:blipFill>
        <p:spPr>
          <a:xfrm>
            <a:off x="1719090" y="1106757"/>
            <a:ext cx="5459414" cy="3484880"/>
          </a:xfrm>
          <a:prstGeom prst="rect">
            <a:avLst/>
          </a:prstGeom>
        </p:spPr>
      </p:pic>
      <p:sp>
        <p:nvSpPr>
          <p:cNvPr id="15" name="Google Shape;1606;gca6c4a9396_0_1274">
            <a:extLst>
              <a:ext uri="{FF2B5EF4-FFF2-40B4-BE49-F238E27FC236}">
                <a16:creationId xmlns:a16="http://schemas.microsoft.com/office/drawing/2014/main" id="{076B94AF-6D60-364B-AB37-DE75AF837CF3}"/>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E46C9C73-1D8C-E440-BB6E-CDFB7B7DA2FA}"/>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97156E99-068F-844F-99CA-7FD6DB764663}"/>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CFD6C9DD-1ED3-034C-BCC1-59240E2886DB}"/>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0F9414CE-9E01-4047-AB51-82C1F21799F7}"/>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1298E85B-EA1D-0E49-B491-E3AAFF2D438B}"/>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DD0EEF06-FA9E-5F44-BAFF-8770B51542C8}"/>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E8744C9A-5942-6047-BCBF-F19FE16E6D91}"/>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235942334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1543"/>
        <p:cNvGrpSpPr/>
        <p:nvPr/>
      </p:nvGrpSpPr>
      <p:grpSpPr>
        <a:xfrm>
          <a:off x="0" y="0"/>
          <a:ext cx="0" cy="0"/>
          <a:chOff x="0" y="0"/>
          <a:chExt cx="0" cy="0"/>
        </a:xfrm>
      </p:grpSpPr>
      <p:sp>
        <p:nvSpPr>
          <p:cNvPr id="1544" name="Google Shape;1544;gca6c4a9396_0_720"/>
          <p:cNvSpPr txBox="1">
            <a:spLocks noGrp="1"/>
          </p:cNvSpPr>
          <p:nvPr>
            <p:ph type="title"/>
          </p:nvPr>
        </p:nvSpPr>
        <p:spPr>
          <a:xfrm>
            <a:off x="747625" y="428006"/>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Future Work </a:t>
            </a:r>
            <a:endParaRPr dirty="0"/>
          </a:p>
        </p:txBody>
      </p:sp>
      <p:sp>
        <p:nvSpPr>
          <p:cNvPr id="1553" name="Google Shape;1553;gca6c4a9396_0_720"/>
          <p:cNvSpPr txBox="1">
            <a:spLocks noGrp="1"/>
          </p:cNvSpPr>
          <p:nvPr>
            <p:ph type="body" idx="1"/>
          </p:nvPr>
        </p:nvSpPr>
        <p:spPr>
          <a:xfrm>
            <a:off x="5746150" y="1618300"/>
            <a:ext cx="1506300" cy="192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400" b="0">
                <a:latin typeface="Times New Roman"/>
                <a:ea typeface="Times New Roman"/>
                <a:cs typeface="Times New Roman"/>
                <a:sym typeface="Times New Roman"/>
              </a:rPr>
              <a:t> No of Iterations : 2</a:t>
            </a:r>
            <a:endParaRPr b="0">
              <a:solidFill>
                <a:srgbClr val="292929"/>
              </a:solidFill>
              <a:highlight>
                <a:schemeClr val="lt1"/>
              </a:highlight>
            </a:endParaRPr>
          </a:p>
          <a:p>
            <a:pPr marL="0" lvl="0" indent="0" algn="l" rtl="0">
              <a:spcBef>
                <a:spcPts val="0"/>
              </a:spcBef>
              <a:spcAft>
                <a:spcPts val="0"/>
              </a:spcAft>
              <a:buNone/>
            </a:pPr>
            <a:endParaRPr b="0">
              <a:solidFill>
                <a:srgbClr val="292929"/>
              </a:solidFill>
              <a:highlight>
                <a:srgbClr val="FFFFFF"/>
              </a:highlight>
            </a:endParaRPr>
          </a:p>
          <a:p>
            <a:pPr marL="0" lvl="0" indent="0" algn="l" rtl="0">
              <a:spcBef>
                <a:spcPts val="0"/>
              </a:spcBef>
              <a:spcAft>
                <a:spcPts val="0"/>
              </a:spcAft>
              <a:buNone/>
            </a:pPr>
            <a:endParaRPr b="0">
              <a:solidFill>
                <a:srgbClr val="292929"/>
              </a:solidFill>
              <a:highlight>
                <a:srgbClr val="FFFFFF"/>
              </a:highlight>
            </a:endParaRPr>
          </a:p>
          <a:p>
            <a:pPr marL="0" lvl="0" indent="0" algn="l" rtl="0">
              <a:spcBef>
                <a:spcPts val="0"/>
              </a:spcBef>
              <a:spcAft>
                <a:spcPts val="0"/>
              </a:spcAft>
              <a:buNone/>
            </a:pPr>
            <a:endParaRPr/>
          </a:p>
        </p:txBody>
      </p:sp>
      <p:sp>
        <p:nvSpPr>
          <p:cNvPr id="1554" name="Google Shape;1554;gca6c4a9396_0_720"/>
          <p:cNvSpPr txBox="1">
            <a:spLocks noGrp="1"/>
          </p:cNvSpPr>
          <p:nvPr>
            <p:ph type="body" idx="2"/>
          </p:nvPr>
        </p:nvSpPr>
        <p:spPr>
          <a:xfrm>
            <a:off x="747625" y="813226"/>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Long Term   </a:t>
            </a:r>
            <a:endParaRPr dirty="0"/>
          </a:p>
        </p:txBody>
      </p:sp>
      <p:pic>
        <p:nvPicPr>
          <p:cNvPr id="1555" name="Google Shape;1555;gca6c4a9396_0_720"/>
          <p:cNvPicPr preferRelativeResize="0"/>
          <p:nvPr/>
        </p:nvPicPr>
        <p:blipFill rotWithShape="1">
          <a:blip r:embed="rId3">
            <a:alphaModFix/>
          </a:blip>
          <a:srcRect l="12653" t="1" r="6850" b="5264"/>
          <a:stretch/>
        </p:blipFill>
        <p:spPr>
          <a:xfrm>
            <a:off x="636125" y="1978026"/>
            <a:ext cx="3389875" cy="1362334"/>
          </a:xfrm>
          <a:prstGeom prst="rect">
            <a:avLst/>
          </a:prstGeom>
          <a:noFill/>
          <a:ln>
            <a:noFill/>
          </a:ln>
        </p:spPr>
      </p:pic>
      <p:pic>
        <p:nvPicPr>
          <p:cNvPr id="1556" name="Google Shape;1556;gca6c4a9396_0_720"/>
          <p:cNvPicPr preferRelativeResize="0"/>
          <p:nvPr/>
        </p:nvPicPr>
        <p:blipFill>
          <a:blip r:embed="rId4">
            <a:alphaModFix/>
          </a:blip>
          <a:stretch>
            <a:fillRect/>
          </a:stretch>
        </p:blipFill>
        <p:spPr>
          <a:xfrm>
            <a:off x="4366475" y="1927338"/>
            <a:ext cx="4419600" cy="1288825"/>
          </a:xfrm>
          <a:prstGeom prst="rect">
            <a:avLst/>
          </a:prstGeom>
          <a:noFill/>
          <a:ln>
            <a:noFill/>
          </a:ln>
        </p:spPr>
      </p:pic>
      <p:sp>
        <p:nvSpPr>
          <p:cNvPr id="22" name="Google Shape;1606;gca6c4a9396_0_1274">
            <a:extLst>
              <a:ext uri="{FF2B5EF4-FFF2-40B4-BE49-F238E27FC236}">
                <a16:creationId xmlns:a16="http://schemas.microsoft.com/office/drawing/2014/main" id="{AAF2C941-1C24-EA40-9FEE-A8B85605D082}"/>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3" name="Google Shape;1607;gca6c4a9396_0_1274">
            <a:extLst>
              <a:ext uri="{FF2B5EF4-FFF2-40B4-BE49-F238E27FC236}">
                <a16:creationId xmlns:a16="http://schemas.microsoft.com/office/drawing/2014/main" id="{A183D81F-94A7-D545-AB1D-0B7C72549CBF}"/>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4" name="Google Shape;1608;gca6c4a9396_0_1274">
            <a:extLst>
              <a:ext uri="{FF2B5EF4-FFF2-40B4-BE49-F238E27FC236}">
                <a16:creationId xmlns:a16="http://schemas.microsoft.com/office/drawing/2014/main" id="{C4B281F0-2631-E34A-8E30-3676197777DD}"/>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5" name="Google Shape;1609;gca6c4a9396_0_1274">
            <a:extLst>
              <a:ext uri="{FF2B5EF4-FFF2-40B4-BE49-F238E27FC236}">
                <a16:creationId xmlns:a16="http://schemas.microsoft.com/office/drawing/2014/main" id="{301C0CD0-D33A-474B-AE7F-3620D605CF88}"/>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6" name="Google Shape;1610;gca6c4a9396_0_1274">
            <a:extLst>
              <a:ext uri="{FF2B5EF4-FFF2-40B4-BE49-F238E27FC236}">
                <a16:creationId xmlns:a16="http://schemas.microsoft.com/office/drawing/2014/main" id="{2E26DFE2-3C07-9542-9BDF-8B8C216AD184}"/>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7" name="Google Shape;1611;gca6c4a9396_0_1274">
            <a:extLst>
              <a:ext uri="{FF2B5EF4-FFF2-40B4-BE49-F238E27FC236}">
                <a16:creationId xmlns:a16="http://schemas.microsoft.com/office/drawing/2014/main" id="{DDB53AB8-094E-3A49-82B3-BE0F1E6E251D}"/>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8" name="Google Shape;1612;gca6c4a9396_0_1274">
            <a:extLst>
              <a:ext uri="{FF2B5EF4-FFF2-40B4-BE49-F238E27FC236}">
                <a16:creationId xmlns:a16="http://schemas.microsoft.com/office/drawing/2014/main" id="{5811ED35-53CB-2E4C-9C02-A74C92C5392F}"/>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9" name="Google Shape;1613;gca6c4a9396_0_1274">
            <a:extLst>
              <a:ext uri="{FF2B5EF4-FFF2-40B4-BE49-F238E27FC236}">
                <a16:creationId xmlns:a16="http://schemas.microsoft.com/office/drawing/2014/main" id="{B5AA1CFB-68FE-7746-806D-E53BD01D13A3}"/>
              </a:ext>
            </a:extLst>
          </p:cNvPr>
          <p:cNvSpPr/>
          <p:nvPr/>
        </p:nvSpPr>
        <p:spPr>
          <a:xfrm>
            <a:off x="7598096" y="92104"/>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gca6c4a9396_0_772"/>
          <p:cNvSpPr txBox="1">
            <a:spLocks noGrp="1"/>
          </p:cNvSpPr>
          <p:nvPr>
            <p:ph type="title"/>
          </p:nvPr>
        </p:nvSpPr>
        <p:spPr>
          <a:xfrm>
            <a:off x="747625" y="581841"/>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Conclusion</a:t>
            </a:r>
            <a:endParaRPr dirty="0"/>
          </a:p>
        </p:txBody>
      </p:sp>
      <p:sp>
        <p:nvSpPr>
          <p:cNvPr id="19" name="Google Shape;1606;gca6c4a9396_0_1274">
            <a:extLst>
              <a:ext uri="{FF2B5EF4-FFF2-40B4-BE49-F238E27FC236}">
                <a16:creationId xmlns:a16="http://schemas.microsoft.com/office/drawing/2014/main" id="{1D23BE9B-45BB-D04A-B73B-F749F671307F}"/>
              </a:ext>
            </a:extLst>
          </p:cNvPr>
          <p:cNvSpPr/>
          <p:nvPr/>
        </p:nvSpPr>
        <p:spPr>
          <a:xfrm>
            <a:off x="88546" y="37322"/>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0" name="Google Shape;1607;gca6c4a9396_0_1274">
            <a:extLst>
              <a:ext uri="{FF2B5EF4-FFF2-40B4-BE49-F238E27FC236}">
                <a16:creationId xmlns:a16="http://schemas.microsoft.com/office/drawing/2014/main" id="{3C145BC1-2D82-3643-A1F7-64C7900AEC7A}"/>
              </a:ext>
            </a:extLst>
          </p:cNvPr>
          <p:cNvSpPr/>
          <p:nvPr/>
        </p:nvSpPr>
        <p:spPr>
          <a:xfrm>
            <a:off x="1422895" y="37322"/>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1" name="Google Shape;1608;gca6c4a9396_0_1274">
            <a:extLst>
              <a:ext uri="{FF2B5EF4-FFF2-40B4-BE49-F238E27FC236}">
                <a16:creationId xmlns:a16="http://schemas.microsoft.com/office/drawing/2014/main" id="{390C1714-D5B5-C740-A4BD-D3A5B891D2FF}"/>
              </a:ext>
            </a:extLst>
          </p:cNvPr>
          <p:cNvSpPr/>
          <p:nvPr/>
        </p:nvSpPr>
        <p:spPr>
          <a:xfrm>
            <a:off x="2458570" y="37322"/>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2" name="Google Shape;1609;gca6c4a9396_0_1274">
            <a:extLst>
              <a:ext uri="{FF2B5EF4-FFF2-40B4-BE49-F238E27FC236}">
                <a16:creationId xmlns:a16="http://schemas.microsoft.com/office/drawing/2014/main" id="{CD356D0B-7245-6847-BEDE-464F6CEFA327}"/>
              </a:ext>
            </a:extLst>
          </p:cNvPr>
          <p:cNvSpPr/>
          <p:nvPr/>
        </p:nvSpPr>
        <p:spPr>
          <a:xfrm>
            <a:off x="3374621" y="37322"/>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3" name="Google Shape;1610;gca6c4a9396_0_1274">
            <a:extLst>
              <a:ext uri="{FF2B5EF4-FFF2-40B4-BE49-F238E27FC236}">
                <a16:creationId xmlns:a16="http://schemas.microsoft.com/office/drawing/2014/main" id="{25C82BBE-1847-1944-9202-19EEAB8670F7}"/>
              </a:ext>
            </a:extLst>
          </p:cNvPr>
          <p:cNvSpPr/>
          <p:nvPr/>
        </p:nvSpPr>
        <p:spPr>
          <a:xfrm>
            <a:off x="4455021" y="37322"/>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4" name="Google Shape;1611;gca6c4a9396_0_1274">
            <a:extLst>
              <a:ext uri="{FF2B5EF4-FFF2-40B4-BE49-F238E27FC236}">
                <a16:creationId xmlns:a16="http://schemas.microsoft.com/office/drawing/2014/main" id="{49B14127-157C-DA4C-A709-17CAB3891C4A}"/>
              </a:ext>
            </a:extLst>
          </p:cNvPr>
          <p:cNvSpPr/>
          <p:nvPr/>
        </p:nvSpPr>
        <p:spPr>
          <a:xfrm>
            <a:off x="5498846" y="37322"/>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5" name="Google Shape;1612;gca6c4a9396_0_1274">
            <a:extLst>
              <a:ext uri="{FF2B5EF4-FFF2-40B4-BE49-F238E27FC236}">
                <a16:creationId xmlns:a16="http://schemas.microsoft.com/office/drawing/2014/main" id="{864F24DC-6AB3-6441-A1C5-53407EEEC41C}"/>
              </a:ext>
            </a:extLst>
          </p:cNvPr>
          <p:cNvSpPr/>
          <p:nvPr/>
        </p:nvSpPr>
        <p:spPr>
          <a:xfrm>
            <a:off x="6495096" y="37322"/>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6" name="Google Shape;1613;gca6c4a9396_0_1274">
            <a:extLst>
              <a:ext uri="{FF2B5EF4-FFF2-40B4-BE49-F238E27FC236}">
                <a16:creationId xmlns:a16="http://schemas.microsoft.com/office/drawing/2014/main" id="{53E75A9F-4904-DC44-8F68-828B4237C956}"/>
              </a:ext>
            </a:extLst>
          </p:cNvPr>
          <p:cNvSpPr/>
          <p:nvPr/>
        </p:nvSpPr>
        <p:spPr>
          <a:xfrm>
            <a:off x="7590896" y="37322"/>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sp>
        <p:nvSpPr>
          <p:cNvPr id="1605" name="Google Shape;1605;gca6c4a9396_0_1274"/>
          <p:cNvSpPr txBox="1">
            <a:spLocks noGrp="1"/>
          </p:cNvSpPr>
          <p:nvPr>
            <p:ph type="title"/>
          </p:nvPr>
        </p:nvSpPr>
        <p:spPr>
          <a:xfrm>
            <a:off x="747625" y="479912"/>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Conclusion</a:t>
            </a:r>
            <a:endParaRPr dirty="0"/>
          </a:p>
        </p:txBody>
      </p:sp>
      <p:sp>
        <p:nvSpPr>
          <p:cNvPr id="1606" name="Google Shape;1606;gca6c4a9396_0_1274"/>
          <p:cNvSpPr/>
          <p:nvPr/>
        </p:nvSpPr>
        <p:spPr>
          <a:xfrm>
            <a:off x="66825" y="0"/>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07" name="Google Shape;1607;gca6c4a9396_0_1274"/>
          <p:cNvSpPr/>
          <p:nvPr/>
        </p:nvSpPr>
        <p:spPr>
          <a:xfrm>
            <a:off x="1401174" y="0"/>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08" name="Google Shape;1608;gca6c4a9396_0_1274"/>
          <p:cNvSpPr/>
          <p:nvPr/>
        </p:nvSpPr>
        <p:spPr>
          <a:xfrm>
            <a:off x="2436849" y="0"/>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09" name="Google Shape;1609;gca6c4a9396_0_1274"/>
          <p:cNvSpPr/>
          <p:nvPr/>
        </p:nvSpPr>
        <p:spPr>
          <a:xfrm>
            <a:off x="3352900" y="0"/>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610" name="Google Shape;1610;gca6c4a9396_0_1274"/>
          <p:cNvSpPr/>
          <p:nvPr/>
        </p:nvSpPr>
        <p:spPr>
          <a:xfrm>
            <a:off x="4433300" y="0"/>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611" name="Google Shape;1611;gca6c4a9396_0_1274"/>
          <p:cNvSpPr/>
          <p:nvPr/>
        </p:nvSpPr>
        <p:spPr>
          <a:xfrm>
            <a:off x="5477125" y="0"/>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612" name="Google Shape;1612;gca6c4a9396_0_1274"/>
          <p:cNvSpPr/>
          <p:nvPr/>
        </p:nvSpPr>
        <p:spPr>
          <a:xfrm>
            <a:off x="6473375" y="0"/>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1613" name="Google Shape;1613;gca6c4a9396_0_1274"/>
          <p:cNvSpPr/>
          <p:nvPr/>
        </p:nvSpPr>
        <p:spPr>
          <a:xfrm>
            <a:off x="7569175" y="0"/>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pic>
        <p:nvPicPr>
          <p:cNvPr id="1614" name="Google Shape;1614;gca6c4a9396_0_1274"/>
          <p:cNvPicPr preferRelativeResize="0"/>
          <p:nvPr/>
        </p:nvPicPr>
        <p:blipFill rotWithShape="1">
          <a:blip r:embed="rId3">
            <a:alphaModFix/>
          </a:blip>
          <a:srcRect r="5365"/>
          <a:stretch/>
        </p:blipFill>
        <p:spPr>
          <a:xfrm>
            <a:off x="5410300" y="1802225"/>
            <a:ext cx="2991975" cy="2675864"/>
          </a:xfrm>
          <a:prstGeom prst="rect">
            <a:avLst/>
          </a:prstGeom>
          <a:noFill/>
          <a:ln>
            <a:noFill/>
          </a:ln>
        </p:spPr>
      </p:pic>
      <p:pic>
        <p:nvPicPr>
          <p:cNvPr id="1615" name="Google Shape;1615;gca6c4a9396_0_1274"/>
          <p:cNvPicPr preferRelativeResize="0"/>
          <p:nvPr/>
        </p:nvPicPr>
        <p:blipFill>
          <a:blip r:embed="rId4">
            <a:alphaModFix/>
          </a:blip>
          <a:stretch>
            <a:fillRect/>
          </a:stretch>
        </p:blipFill>
        <p:spPr>
          <a:xfrm>
            <a:off x="823925" y="2019613"/>
            <a:ext cx="2991975" cy="2241093"/>
          </a:xfrm>
          <a:prstGeom prst="rect">
            <a:avLst/>
          </a:prstGeom>
          <a:noFill/>
          <a:ln>
            <a:noFill/>
          </a:ln>
        </p:spPr>
      </p:pic>
      <p:sp>
        <p:nvSpPr>
          <p:cNvPr id="1616" name="Google Shape;1616;gca6c4a9396_0_1274"/>
          <p:cNvSpPr/>
          <p:nvPr/>
        </p:nvSpPr>
        <p:spPr>
          <a:xfrm>
            <a:off x="4311413" y="28385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1635"/>
        <p:cNvGrpSpPr/>
        <p:nvPr/>
      </p:nvGrpSpPr>
      <p:grpSpPr>
        <a:xfrm>
          <a:off x="0" y="0"/>
          <a:ext cx="0" cy="0"/>
          <a:chOff x="0" y="0"/>
          <a:chExt cx="0" cy="0"/>
        </a:xfrm>
      </p:grpSpPr>
      <p:sp>
        <p:nvSpPr>
          <p:cNvPr id="1636" name="Google Shape;1636;gca6c4a9396_0_1304"/>
          <p:cNvSpPr txBox="1">
            <a:spLocks noGrp="1"/>
          </p:cNvSpPr>
          <p:nvPr>
            <p:ph type="title"/>
          </p:nvPr>
        </p:nvSpPr>
        <p:spPr>
          <a:xfrm>
            <a:off x="645950" y="508137"/>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Conclusion</a:t>
            </a:r>
            <a:endParaRPr/>
          </a:p>
        </p:txBody>
      </p:sp>
      <p:sp>
        <p:nvSpPr>
          <p:cNvPr id="1637" name="Google Shape;1637;gca6c4a9396_0_1304"/>
          <p:cNvSpPr/>
          <p:nvPr/>
        </p:nvSpPr>
        <p:spPr>
          <a:xfrm>
            <a:off x="66824" y="10212"/>
            <a:ext cx="1574825" cy="357488"/>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38" name="Google Shape;1638;gca6c4a9396_0_1304"/>
          <p:cNvSpPr/>
          <p:nvPr/>
        </p:nvSpPr>
        <p:spPr>
          <a:xfrm>
            <a:off x="1401174" y="10212"/>
            <a:ext cx="1231093" cy="357488"/>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39" name="Google Shape;1639;gca6c4a9396_0_1304"/>
          <p:cNvSpPr/>
          <p:nvPr/>
        </p:nvSpPr>
        <p:spPr>
          <a:xfrm>
            <a:off x="2407799" y="10212"/>
            <a:ext cx="1166273" cy="357488"/>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40" name="Google Shape;1640;gca6c4a9396_0_1304"/>
          <p:cNvSpPr/>
          <p:nvPr/>
        </p:nvSpPr>
        <p:spPr>
          <a:xfrm>
            <a:off x="3352899" y="10212"/>
            <a:ext cx="1311047" cy="357488"/>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641" name="Google Shape;1641;gca6c4a9396_0_1304"/>
          <p:cNvSpPr/>
          <p:nvPr/>
        </p:nvSpPr>
        <p:spPr>
          <a:xfrm>
            <a:off x="4433300" y="10212"/>
            <a:ext cx="1260236" cy="357488"/>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642" name="Google Shape;1642;gca6c4a9396_0_1304"/>
          <p:cNvSpPr/>
          <p:nvPr/>
        </p:nvSpPr>
        <p:spPr>
          <a:xfrm>
            <a:off x="5477124" y="10212"/>
            <a:ext cx="1229499" cy="357488"/>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643" name="Google Shape;1643;gca6c4a9396_0_1304"/>
          <p:cNvSpPr/>
          <p:nvPr/>
        </p:nvSpPr>
        <p:spPr>
          <a:xfrm>
            <a:off x="6473374" y="10212"/>
            <a:ext cx="1334885" cy="357488"/>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1644" name="Google Shape;1644;gca6c4a9396_0_1304"/>
          <p:cNvSpPr/>
          <p:nvPr/>
        </p:nvSpPr>
        <p:spPr>
          <a:xfrm>
            <a:off x="7569174" y="10212"/>
            <a:ext cx="1574825" cy="357488"/>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pic>
        <p:nvPicPr>
          <p:cNvPr id="1645" name="Google Shape;1645;gca6c4a9396_0_1304"/>
          <p:cNvPicPr preferRelativeResize="0"/>
          <p:nvPr/>
        </p:nvPicPr>
        <p:blipFill rotWithShape="1">
          <a:blip r:embed="rId3">
            <a:alphaModFix/>
          </a:blip>
          <a:srcRect r="5365"/>
          <a:stretch/>
        </p:blipFill>
        <p:spPr>
          <a:xfrm>
            <a:off x="175400" y="1131375"/>
            <a:ext cx="2481550" cy="2219376"/>
          </a:xfrm>
          <a:prstGeom prst="rect">
            <a:avLst/>
          </a:prstGeom>
          <a:noFill/>
          <a:ln>
            <a:noFill/>
          </a:ln>
        </p:spPr>
      </p:pic>
      <p:pic>
        <p:nvPicPr>
          <p:cNvPr id="1646" name="Google Shape;1646;gca6c4a9396_0_1304"/>
          <p:cNvPicPr preferRelativeResize="0"/>
          <p:nvPr/>
        </p:nvPicPr>
        <p:blipFill>
          <a:blip r:embed="rId4">
            <a:alphaModFix/>
          </a:blip>
          <a:stretch>
            <a:fillRect/>
          </a:stretch>
        </p:blipFill>
        <p:spPr>
          <a:xfrm>
            <a:off x="5986250" y="1195863"/>
            <a:ext cx="2117400" cy="1316774"/>
          </a:xfrm>
          <a:prstGeom prst="rect">
            <a:avLst/>
          </a:prstGeom>
          <a:noFill/>
          <a:ln>
            <a:noFill/>
          </a:ln>
        </p:spPr>
      </p:pic>
      <p:sp>
        <p:nvSpPr>
          <p:cNvPr id="1647" name="Google Shape;1647;gca6c4a9396_0_1304"/>
          <p:cNvSpPr/>
          <p:nvPr/>
        </p:nvSpPr>
        <p:spPr>
          <a:xfrm>
            <a:off x="4936963" y="29295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48" name="Google Shape;1648;gca6c4a9396_0_1304"/>
          <p:cNvPicPr preferRelativeResize="0"/>
          <p:nvPr/>
        </p:nvPicPr>
        <p:blipFill rotWithShape="1">
          <a:blip r:embed="rId5">
            <a:alphaModFix/>
          </a:blip>
          <a:srcRect l="11080" r="5544" b="5204"/>
          <a:stretch/>
        </p:blipFill>
        <p:spPr>
          <a:xfrm>
            <a:off x="6231975" y="2556425"/>
            <a:ext cx="1747418" cy="2219375"/>
          </a:xfrm>
          <a:prstGeom prst="rect">
            <a:avLst/>
          </a:prstGeom>
          <a:noFill/>
          <a:ln>
            <a:noFill/>
          </a:ln>
        </p:spPr>
      </p:pic>
      <p:pic>
        <p:nvPicPr>
          <p:cNvPr id="1649" name="Google Shape;1649;gca6c4a9396_0_1304"/>
          <p:cNvPicPr preferRelativeResize="0"/>
          <p:nvPr/>
        </p:nvPicPr>
        <p:blipFill rotWithShape="1">
          <a:blip r:embed="rId6">
            <a:alphaModFix/>
          </a:blip>
          <a:srcRect r="60298" b="3194"/>
          <a:stretch/>
        </p:blipFill>
        <p:spPr>
          <a:xfrm>
            <a:off x="2860175" y="1399271"/>
            <a:ext cx="1506301" cy="3179850"/>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1653"/>
        <p:cNvGrpSpPr/>
        <p:nvPr/>
      </p:nvGrpSpPr>
      <p:grpSpPr>
        <a:xfrm>
          <a:off x="0" y="0"/>
          <a:ext cx="0" cy="0"/>
          <a:chOff x="0" y="0"/>
          <a:chExt cx="0" cy="0"/>
        </a:xfrm>
      </p:grpSpPr>
      <p:sp>
        <p:nvSpPr>
          <p:cNvPr id="1654" name="Google Shape;1654;p7"/>
          <p:cNvSpPr txBox="1">
            <a:spLocks noGrp="1"/>
          </p:cNvSpPr>
          <p:nvPr>
            <p:ph type="ctrTitle"/>
          </p:nvPr>
        </p:nvSpPr>
        <p:spPr>
          <a:xfrm>
            <a:off x="828686" y="2786400"/>
            <a:ext cx="7500939" cy="416138"/>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lt1"/>
              </a:buClr>
              <a:buSzPts val="4200"/>
              <a:buFont typeface="Calibri"/>
              <a:buNone/>
            </a:pPr>
            <a:r>
              <a:rPr lang="en-GB"/>
              <a:t>Thank You</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265375" y="130768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3">
            <a:alphaModFix/>
          </a:blip>
          <a:srcRect r="5365"/>
          <a:stretch/>
        </p:blipFill>
        <p:spPr>
          <a:xfrm>
            <a:off x="90985" y="2130739"/>
            <a:ext cx="2830630" cy="2383564"/>
          </a:xfrm>
          <a:prstGeom prst="rect">
            <a:avLst/>
          </a:prstGeom>
          <a:noFill/>
          <a:ln>
            <a:noFill/>
          </a:ln>
        </p:spPr>
      </p:pic>
      <p:pic>
        <p:nvPicPr>
          <p:cNvPr id="7" name="Picture 6" descr="Graphical user interface, text, application&#10;&#10;Description automatically generated">
            <a:extLst>
              <a:ext uri="{FF2B5EF4-FFF2-40B4-BE49-F238E27FC236}">
                <a16:creationId xmlns:a16="http://schemas.microsoft.com/office/drawing/2014/main" id="{7B88C3F3-05CA-5941-BE03-97B10DFAD121}"/>
              </a:ext>
            </a:extLst>
          </p:cNvPr>
          <p:cNvPicPr>
            <a:picLocks noChangeAspect="1"/>
          </p:cNvPicPr>
          <p:nvPr/>
        </p:nvPicPr>
        <p:blipFill>
          <a:blip r:embed="rId4"/>
          <a:stretch>
            <a:fillRect/>
          </a:stretch>
        </p:blipFill>
        <p:spPr>
          <a:xfrm>
            <a:off x="2934640" y="1169192"/>
            <a:ext cx="5958732" cy="3128487"/>
          </a:xfrm>
          <a:prstGeom prst="rect">
            <a:avLst/>
          </a:prstGeom>
        </p:spPr>
      </p:pic>
      <p:sp>
        <p:nvSpPr>
          <p:cNvPr id="14" name="Google Shape;1606;gca6c4a9396_0_1274">
            <a:extLst>
              <a:ext uri="{FF2B5EF4-FFF2-40B4-BE49-F238E27FC236}">
                <a16:creationId xmlns:a16="http://schemas.microsoft.com/office/drawing/2014/main" id="{DA2D7E82-3EAB-EF41-91AB-863A48EA82BE}"/>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A618BD99-5195-794B-A7DB-6C8CD47E9888}"/>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164B4B85-FA8D-3C42-B392-FB1BA064F0B9}"/>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A4503A2D-5376-3B43-A714-8FB78F56D758}"/>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62662E17-95AE-7347-AC51-551608F11A8E}"/>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A6D89589-37AB-8546-B843-71C88328F064}"/>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25B91A63-876F-D942-87D8-C71800BA0F6D}"/>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761BCB32-4B5F-6341-B1F0-950E382B0453}"/>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
        <p:nvSpPr>
          <p:cNvPr id="24" name="Google Shape;1467;gca6c4a9396_0_552">
            <a:extLst>
              <a:ext uri="{FF2B5EF4-FFF2-40B4-BE49-F238E27FC236}">
                <a16:creationId xmlns:a16="http://schemas.microsoft.com/office/drawing/2014/main" id="{D8A67628-BC24-AA43-B7BA-96288D0A3036}"/>
              </a:ext>
            </a:extLst>
          </p:cNvPr>
          <p:cNvSpPr txBox="1">
            <a:spLocks noGrp="1"/>
          </p:cNvSpPr>
          <p:nvPr>
            <p:ph type="title"/>
          </p:nvPr>
        </p:nvSpPr>
        <p:spPr>
          <a:xfrm>
            <a:off x="394706" y="585237"/>
            <a:ext cx="7574700" cy="421200"/>
          </a:xfrm>
          <a:prstGeom prst="rect">
            <a:avLst/>
          </a:prstGeom>
          <a:noFill/>
          <a:ln>
            <a:noFill/>
          </a:ln>
        </p:spPr>
        <p:txBody>
          <a:bodyPr spcFirstLastPara="1" wrap="square" lIns="0" tIns="0" rIns="0" bIns="0" anchor="b" anchorCtr="0">
            <a:noAutofit/>
          </a:bodyPr>
          <a:lstStyle/>
          <a:p>
            <a:pPr lvl="0">
              <a:buSzPts val="2600"/>
            </a:pPr>
            <a:r>
              <a:rPr lang="en-GB" dirty="0"/>
              <a:t>Quantum Circuit</a:t>
            </a:r>
            <a:endParaRPr dirty="0"/>
          </a:p>
        </p:txBody>
      </p:sp>
    </p:spTree>
    <p:extLst>
      <p:ext uri="{BB962C8B-B14F-4D97-AF65-F5344CB8AC3E}">
        <p14:creationId xmlns:p14="http://schemas.microsoft.com/office/powerpoint/2010/main" val="1058650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pic>
        <p:nvPicPr>
          <p:cNvPr id="14" name="Picture 13" descr="Graphical user interface, text, application&#10;&#10;Description automatically generated">
            <a:extLst>
              <a:ext uri="{FF2B5EF4-FFF2-40B4-BE49-F238E27FC236}">
                <a16:creationId xmlns:a16="http://schemas.microsoft.com/office/drawing/2014/main" id="{05603BDF-FAA0-9342-8228-C742BEE98EC9}"/>
              </a:ext>
            </a:extLst>
          </p:cNvPr>
          <p:cNvPicPr>
            <a:picLocks noChangeAspect="1"/>
          </p:cNvPicPr>
          <p:nvPr/>
        </p:nvPicPr>
        <p:blipFill>
          <a:blip r:embed="rId3">
            <a:alphaModFix amt="35000"/>
          </a:blip>
          <a:stretch>
            <a:fillRect/>
          </a:stretch>
        </p:blipFill>
        <p:spPr>
          <a:xfrm>
            <a:off x="2934640" y="1777478"/>
            <a:ext cx="5958732" cy="2613972"/>
          </a:xfrm>
          <a:prstGeom prst="rect">
            <a:avLst/>
          </a:prstGeom>
        </p:spPr>
      </p:pic>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265375" y="130768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4">
            <a:alphaModFix/>
          </a:blip>
          <a:srcRect r="5365"/>
          <a:stretch/>
        </p:blipFill>
        <p:spPr>
          <a:xfrm>
            <a:off x="90985" y="2130739"/>
            <a:ext cx="2830630" cy="2383564"/>
          </a:xfrm>
          <a:prstGeom prst="rect">
            <a:avLst/>
          </a:prstGeom>
          <a:noFill/>
          <a:ln>
            <a:noFill/>
          </a:ln>
        </p:spPr>
      </p:pic>
      <p:pic>
        <p:nvPicPr>
          <p:cNvPr id="7" name="Picture 6" descr="Graphical user interface, text, application&#10;&#10;Description automatically generated">
            <a:extLst>
              <a:ext uri="{FF2B5EF4-FFF2-40B4-BE49-F238E27FC236}">
                <a16:creationId xmlns:a16="http://schemas.microsoft.com/office/drawing/2014/main" id="{7B88C3F3-05CA-5941-BE03-97B10DFAD121}"/>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t="10692" b="79166"/>
          <a:stretch/>
        </p:blipFill>
        <p:spPr>
          <a:xfrm>
            <a:off x="2934640" y="2145979"/>
            <a:ext cx="5958732" cy="317299"/>
          </a:xfrm>
          <a:prstGeom prst="rect">
            <a:avLst/>
          </a:prstGeom>
          <a:ln>
            <a:noFill/>
          </a:ln>
          <a:effectLst>
            <a:outerShdw blurRad="190500" algn="tl" rotWithShape="0">
              <a:srgbClr val="000000">
                <a:alpha val="70000"/>
              </a:srgbClr>
            </a:outerShdw>
          </a:effectLst>
        </p:spPr>
      </p:pic>
      <p:pic>
        <p:nvPicPr>
          <p:cNvPr id="15" name="Picture 14" descr="Graphical user interface, text, application&#10;&#10;Description automatically generated">
            <a:extLst>
              <a:ext uri="{FF2B5EF4-FFF2-40B4-BE49-F238E27FC236}">
                <a16:creationId xmlns:a16="http://schemas.microsoft.com/office/drawing/2014/main" id="{1F264FB9-9B47-4745-977B-6D64A17795A3}"/>
              </a:ext>
            </a:extLst>
          </p:cNvPr>
          <p:cNvPicPr>
            <a:picLocks noChangeAspect="1"/>
          </p:cNvPicPr>
          <p:nvPr/>
        </p:nvPicPr>
        <p:blipFill rotWithShape="1">
          <a:blip r:embed="rId5">
            <a:extLst>
              <a:ext uri="{BEBA8EAE-BF5A-486C-A8C5-ECC9F3942E4B}">
                <a14:imgProps xmlns:a14="http://schemas.microsoft.com/office/drawing/2010/main">
                  <a14:imgLayer r:embed="rId7">
                    <a14:imgEffect>
                      <a14:sharpenSoften amount="50000"/>
                    </a14:imgEffect>
                  </a14:imgLayer>
                </a14:imgProps>
              </a:ext>
            </a:extLst>
          </a:blip>
          <a:srcRect t="68711"/>
          <a:stretch/>
        </p:blipFill>
        <p:spPr>
          <a:xfrm>
            <a:off x="3049918" y="3554956"/>
            <a:ext cx="5958732" cy="817871"/>
          </a:xfrm>
          <a:prstGeom prst="rect">
            <a:avLst/>
          </a:prstGeom>
          <a:ln>
            <a:noFill/>
          </a:ln>
          <a:effectLst>
            <a:outerShdw blurRad="190500" algn="tl" rotWithShape="0">
              <a:srgbClr val="000000">
                <a:alpha val="70000"/>
              </a:srgbClr>
            </a:outerShdw>
          </a:effectLst>
        </p:spPr>
      </p:pic>
      <p:sp>
        <p:nvSpPr>
          <p:cNvPr id="17" name="Google Shape;1606;gca6c4a9396_0_1274">
            <a:extLst>
              <a:ext uri="{FF2B5EF4-FFF2-40B4-BE49-F238E27FC236}">
                <a16:creationId xmlns:a16="http://schemas.microsoft.com/office/drawing/2014/main" id="{C4264AA2-CD98-FC42-BEF8-78D87866EAE2}"/>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8" name="Google Shape;1607;gca6c4a9396_0_1274">
            <a:extLst>
              <a:ext uri="{FF2B5EF4-FFF2-40B4-BE49-F238E27FC236}">
                <a16:creationId xmlns:a16="http://schemas.microsoft.com/office/drawing/2014/main" id="{3D6AE105-E2C3-0340-8C0C-F46127792D0D}"/>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9" name="Google Shape;1608;gca6c4a9396_0_1274">
            <a:extLst>
              <a:ext uri="{FF2B5EF4-FFF2-40B4-BE49-F238E27FC236}">
                <a16:creationId xmlns:a16="http://schemas.microsoft.com/office/drawing/2014/main" id="{C3290F7D-83DA-F541-BCCB-9AB495FFC6DF}"/>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0" name="Google Shape;1609;gca6c4a9396_0_1274">
            <a:extLst>
              <a:ext uri="{FF2B5EF4-FFF2-40B4-BE49-F238E27FC236}">
                <a16:creationId xmlns:a16="http://schemas.microsoft.com/office/drawing/2014/main" id="{0F147070-0B9E-A647-9F4D-38DC03286425}"/>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1" name="Google Shape;1610;gca6c4a9396_0_1274">
            <a:extLst>
              <a:ext uri="{FF2B5EF4-FFF2-40B4-BE49-F238E27FC236}">
                <a16:creationId xmlns:a16="http://schemas.microsoft.com/office/drawing/2014/main" id="{22EC8EE9-BB78-4C47-A3E5-5045F21FA7E3}"/>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2" name="Google Shape;1611;gca6c4a9396_0_1274">
            <a:extLst>
              <a:ext uri="{FF2B5EF4-FFF2-40B4-BE49-F238E27FC236}">
                <a16:creationId xmlns:a16="http://schemas.microsoft.com/office/drawing/2014/main" id="{3C43AD04-BF4E-2A48-ABD5-A550CFA45903}"/>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3" name="Google Shape;1612;gca6c4a9396_0_1274">
            <a:extLst>
              <a:ext uri="{FF2B5EF4-FFF2-40B4-BE49-F238E27FC236}">
                <a16:creationId xmlns:a16="http://schemas.microsoft.com/office/drawing/2014/main" id="{75213318-246E-A94D-A881-E6A1C401D641}"/>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4" name="Google Shape;1613;gca6c4a9396_0_1274">
            <a:extLst>
              <a:ext uri="{FF2B5EF4-FFF2-40B4-BE49-F238E27FC236}">
                <a16:creationId xmlns:a16="http://schemas.microsoft.com/office/drawing/2014/main" id="{37F1FFAF-995F-4F4D-BC65-DBAB65D3DA5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
        <p:nvSpPr>
          <p:cNvPr id="27" name="Google Shape;1467;gca6c4a9396_0_552">
            <a:extLst>
              <a:ext uri="{FF2B5EF4-FFF2-40B4-BE49-F238E27FC236}">
                <a16:creationId xmlns:a16="http://schemas.microsoft.com/office/drawing/2014/main" id="{A9BF4294-58F9-AF40-883C-218459B72ABC}"/>
              </a:ext>
            </a:extLst>
          </p:cNvPr>
          <p:cNvSpPr txBox="1">
            <a:spLocks noGrp="1"/>
          </p:cNvSpPr>
          <p:nvPr>
            <p:ph type="title"/>
          </p:nvPr>
        </p:nvSpPr>
        <p:spPr>
          <a:xfrm>
            <a:off x="394706" y="585237"/>
            <a:ext cx="7574700" cy="421200"/>
          </a:xfrm>
          <a:prstGeom prst="rect">
            <a:avLst/>
          </a:prstGeom>
          <a:noFill/>
          <a:ln>
            <a:noFill/>
          </a:ln>
        </p:spPr>
        <p:txBody>
          <a:bodyPr spcFirstLastPara="1" wrap="square" lIns="0" tIns="0" rIns="0" bIns="0" anchor="b" anchorCtr="0">
            <a:noAutofit/>
          </a:bodyPr>
          <a:lstStyle/>
          <a:p>
            <a:pPr lvl="0">
              <a:buSzPts val="2600"/>
            </a:pPr>
            <a:r>
              <a:rPr lang="en-GB" dirty="0"/>
              <a:t>Quantum Circuit</a:t>
            </a:r>
            <a:endParaRPr dirty="0"/>
          </a:p>
        </p:txBody>
      </p:sp>
    </p:spTree>
    <p:extLst>
      <p:ext uri="{BB962C8B-B14F-4D97-AF65-F5344CB8AC3E}">
        <p14:creationId xmlns:p14="http://schemas.microsoft.com/office/powerpoint/2010/main" val="3535884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ca6c4a9396_0_969"/>
          <p:cNvSpPr txBox="1">
            <a:spLocks noGrp="1"/>
          </p:cNvSpPr>
          <p:nvPr>
            <p:ph type="title"/>
          </p:nvPr>
        </p:nvSpPr>
        <p:spPr>
          <a:xfrm>
            <a:off x="458376" y="4167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Quantum Circuit</a:t>
            </a:r>
            <a:endParaRPr dirty="0"/>
          </a:p>
        </p:txBody>
      </p:sp>
      <p:sp>
        <p:nvSpPr>
          <p:cNvPr id="330" name="Google Shape;330;gca6c4a9396_0_969"/>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dirty="0"/>
          </a:p>
          <a:p>
            <a:pPr marL="317500" lvl="0" indent="0" algn="l" rtl="0">
              <a:spcBef>
                <a:spcPts val="1134"/>
              </a:spcBef>
              <a:spcAft>
                <a:spcPts val="0"/>
              </a:spcAft>
              <a:buNone/>
            </a:pPr>
            <a:endParaRPr b="0" dirty="0"/>
          </a:p>
          <a:p>
            <a:pPr marL="0" lvl="0" indent="0" algn="l" rtl="0">
              <a:spcBef>
                <a:spcPts val="1134"/>
              </a:spcBef>
              <a:spcAft>
                <a:spcPts val="0"/>
              </a:spcAft>
              <a:buNone/>
            </a:pPr>
            <a:endParaRPr dirty="0"/>
          </a:p>
        </p:txBody>
      </p:sp>
      <p:sp>
        <p:nvSpPr>
          <p:cNvPr id="331" name="Google Shape;331;gca6c4a9396_0_969"/>
          <p:cNvSpPr txBox="1">
            <a:spLocks noGrp="1"/>
          </p:cNvSpPr>
          <p:nvPr>
            <p:ph type="body" idx="2"/>
          </p:nvPr>
        </p:nvSpPr>
        <p:spPr>
          <a:xfrm>
            <a:off x="673600" y="80875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Design Flow</a:t>
            </a:r>
            <a:endParaRPr dirty="0"/>
          </a:p>
        </p:txBody>
      </p:sp>
      <p:sp>
        <p:nvSpPr>
          <p:cNvPr id="332" name="Google Shape;332;gca6c4a9396_0_96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pic>
        <p:nvPicPr>
          <p:cNvPr id="6" name="Picture 5" descr="Chart&#10;&#10;Description automatically generated">
            <a:extLst>
              <a:ext uri="{FF2B5EF4-FFF2-40B4-BE49-F238E27FC236}">
                <a16:creationId xmlns:a16="http://schemas.microsoft.com/office/drawing/2014/main" id="{93B18023-E337-864D-B1D8-19B1C26BD365}"/>
              </a:ext>
            </a:extLst>
          </p:cNvPr>
          <p:cNvPicPr>
            <a:picLocks noChangeAspect="1"/>
          </p:cNvPicPr>
          <p:nvPr/>
        </p:nvPicPr>
        <p:blipFill>
          <a:blip r:embed="rId3"/>
          <a:stretch>
            <a:fillRect/>
          </a:stretch>
        </p:blipFill>
        <p:spPr>
          <a:xfrm>
            <a:off x="1719090" y="1106757"/>
            <a:ext cx="5459414" cy="3484880"/>
          </a:xfrm>
          <a:prstGeom prst="rect">
            <a:avLst/>
          </a:prstGeom>
        </p:spPr>
      </p:pic>
      <p:sp>
        <p:nvSpPr>
          <p:cNvPr id="15" name="Google Shape;1606;gca6c4a9396_0_1274">
            <a:extLst>
              <a:ext uri="{FF2B5EF4-FFF2-40B4-BE49-F238E27FC236}">
                <a16:creationId xmlns:a16="http://schemas.microsoft.com/office/drawing/2014/main" id="{0C4D7AC7-1E05-FF44-B36C-C0252FEBB874}"/>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9C78E993-3875-B844-BB65-3DA8B0C9075C}"/>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F3110E9B-D188-7F4F-84FE-B4854AF02A49}"/>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3ED1B2EB-0FFA-314C-ACB5-6E011868246F}"/>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29163E3F-2E22-C948-9965-FF0C9CF96208}"/>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296ED22E-EA6A-3344-AD21-02B4E1A198A4}"/>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6B18A41E-AD7A-7246-9EBE-6CFA8D4AA3AE}"/>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709D79C5-1DC6-D742-AE26-0FA73125FC68}"/>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440684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394706" y="585237"/>
            <a:ext cx="7574700" cy="421200"/>
          </a:xfrm>
          <a:prstGeom prst="rect">
            <a:avLst/>
          </a:prstGeom>
          <a:noFill/>
          <a:ln>
            <a:noFill/>
          </a:ln>
        </p:spPr>
        <p:txBody>
          <a:bodyPr spcFirstLastPara="1" wrap="square" lIns="0" tIns="0" rIns="0" bIns="0" anchor="b" anchorCtr="0">
            <a:noAutofit/>
          </a:bodyPr>
          <a:lstStyle/>
          <a:p>
            <a:pPr lvl="0">
              <a:buSzPts val="2600"/>
            </a:pPr>
            <a:r>
              <a:rPr lang="en-GB" dirty="0"/>
              <a:t>Quantum Circuit</a:t>
            </a:r>
            <a:endParaRPr dirty="0"/>
          </a:p>
        </p:txBody>
      </p:sp>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265375" y="130768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3">
            <a:alphaModFix/>
          </a:blip>
          <a:srcRect r="5365"/>
          <a:stretch/>
        </p:blipFill>
        <p:spPr>
          <a:xfrm>
            <a:off x="90985" y="2130739"/>
            <a:ext cx="2830630" cy="2383564"/>
          </a:xfrm>
          <a:prstGeom prst="rect">
            <a:avLst/>
          </a:prstGeom>
          <a:noFill/>
          <a:ln>
            <a:noFill/>
          </a:ln>
        </p:spPr>
      </p:pic>
      <p:pic>
        <p:nvPicPr>
          <p:cNvPr id="3" name="Picture 2" descr="A picture containing text&#10;&#10;Description automatically generated">
            <a:extLst>
              <a:ext uri="{FF2B5EF4-FFF2-40B4-BE49-F238E27FC236}">
                <a16:creationId xmlns:a16="http://schemas.microsoft.com/office/drawing/2014/main" id="{E5ADFD41-055B-064E-8DFA-2317DDD40E24}"/>
              </a:ext>
            </a:extLst>
          </p:cNvPr>
          <p:cNvPicPr>
            <a:picLocks noChangeAspect="1"/>
          </p:cNvPicPr>
          <p:nvPr/>
        </p:nvPicPr>
        <p:blipFill>
          <a:blip r:embed="rId4"/>
          <a:stretch>
            <a:fillRect/>
          </a:stretch>
        </p:blipFill>
        <p:spPr>
          <a:xfrm>
            <a:off x="2504174" y="1765856"/>
            <a:ext cx="6639826" cy="1170384"/>
          </a:xfrm>
          <a:prstGeom prst="rect">
            <a:avLst/>
          </a:prstGeom>
          <a:ln>
            <a:noFill/>
          </a:ln>
          <a:effectLst>
            <a:outerShdw blurRad="190500" algn="tl" rotWithShape="0">
              <a:srgbClr val="000000">
                <a:alpha val="70000"/>
              </a:srgbClr>
            </a:outerShdw>
          </a:effectLst>
        </p:spPr>
      </p:pic>
      <p:sp>
        <p:nvSpPr>
          <p:cNvPr id="14" name="Google Shape;1606;gca6c4a9396_0_1274">
            <a:extLst>
              <a:ext uri="{FF2B5EF4-FFF2-40B4-BE49-F238E27FC236}">
                <a16:creationId xmlns:a16="http://schemas.microsoft.com/office/drawing/2014/main" id="{6D5EEDCA-1079-8E43-B780-4DD92DB48E58}"/>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25C1BF0A-1B17-1D48-AC29-DF8397BF3A92}"/>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567AC51C-BC2B-C446-A322-F351D38E2661}"/>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3E88C1D7-E9BC-B446-BE0E-A89E4A22DF0F}"/>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80EA1C5C-ED9E-B24B-B57F-57F3A78B0536}"/>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26CD502A-1B88-DD4C-AA40-C93A21A41FDF}"/>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5EAC7008-AC59-3043-80E8-339EE30B80DD}"/>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6BE32026-D08B-C44A-AC67-29742EEDF20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8557188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ca6c4a9396_0_969"/>
          <p:cNvSpPr txBox="1">
            <a:spLocks noGrp="1"/>
          </p:cNvSpPr>
          <p:nvPr>
            <p:ph type="title"/>
          </p:nvPr>
        </p:nvSpPr>
        <p:spPr>
          <a:xfrm>
            <a:off x="477038" y="4405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Quantum Circuit</a:t>
            </a:r>
            <a:endParaRPr dirty="0"/>
          </a:p>
        </p:txBody>
      </p:sp>
      <p:sp>
        <p:nvSpPr>
          <p:cNvPr id="330" name="Google Shape;330;gca6c4a9396_0_969"/>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dirty="0"/>
          </a:p>
          <a:p>
            <a:pPr marL="317500" lvl="0" indent="0" algn="l" rtl="0">
              <a:spcBef>
                <a:spcPts val="1134"/>
              </a:spcBef>
              <a:spcAft>
                <a:spcPts val="0"/>
              </a:spcAft>
              <a:buNone/>
            </a:pPr>
            <a:endParaRPr b="0" dirty="0"/>
          </a:p>
          <a:p>
            <a:pPr marL="0" lvl="0" indent="0" algn="l" rtl="0">
              <a:spcBef>
                <a:spcPts val="1134"/>
              </a:spcBef>
              <a:spcAft>
                <a:spcPts val="0"/>
              </a:spcAft>
              <a:buNone/>
            </a:pPr>
            <a:endParaRPr dirty="0"/>
          </a:p>
        </p:txBody>
      </p:sp>
      <p:sp>
        <p:nvSpPr>
          <p:cNvPr id="331" name="Google Shape;331;gca6c4a9396_0_969"/>
          <p:cNvSpPr txBox="1">
            <a:spLocks noGrp="1"/>
          </p:cNvSpPr>
          <p:nvPr>
            <p:ph type="body" idx="2"/>
          </p:nvPr>
        </p:nvSpPr>
        <p:spPr>
          <a:xfrm>
            <a:off x="707125" y="799419"/>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Design Flow</a:t>
            </a:r>
            <a:endParaRPr dirty="0"/>
          </a:p>
        </p:txBody>
      </p:sp>
      <p:sp>
        <p:nvSpPr>
          <p:cNvPr id="332" name="Google Shape;332;gca6c4a9396_0_96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pic>
        <p:nvPicPr>
          <p:cNvPr id="6" name="Picture 5" descr="Chart&#10;&#10;Description automatically generated">
            <a:extLst>
              <a:ext uri="{FF2B5EF4-FFF2-40B4-BE49-F238E27FC236}">
                <a16:creationId xmlns:a16="http://schemas.microsoft.com/office/drawing/2014/main" id="{93B18023-E337-864D-B1D8-19B1C26BD365}"/>
              </a:ext>
            </a:extLst>
          </p:cNvPr>
          <p:cNvPicPr>
            <a:picLocks noChangeAspect="1"/>
          </p:cNvPicPr>
          <p:nvPr/>
        </p:nvPicPr>
        <p:blipFill>
          <a:blip r:embed="rId3"/>
          <a:stretch>
            <a:fillRect/>
          </a:stretch>
        </p:blipFill>
        <p:spPr>
          <a:xfrm>
            <a:off x="1719090" y="1106757"/>
            <a:ext cx="5459414" cy="3484880"/>
          </a:xfrm>
          <a:prstGeom prst="rect">
            <a:avLst/>
          </a:prstGeom>
        </p:spPr>
      </p:pic>
      <p:sp>
        <p:nvSpPr>
          <p:cNvPr id="15" name="Google Shape;1606;gca6c4a9396_0_1274">
            <a:extLst>
              <a:ext uri="{FF2B5EF4-FFF2-40B4-BE49-F238E27FC236}">
                <a16:creationId xmlns:a16="http://schemas.microsoft.com/office/drawing/2014/main" id="{558ADACC-E22F-0043-9311-63025E0B5746}"/>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62685DA0-B5F3-EB45-8780-B237EE82559B}"/>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9566EDE9-E436-4D46-9B7F-54B9AD96D33F}"/>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78685A28-B911-FA4B-BB62-2EA0A1415D12}"/>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E8CCAC72-46AA-BB41-8DB4-00A8307102CA}"/>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9941E3BA-D7D8-C54D-8759-13AD9CABFAE4}"/>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F1D9FD50-E5AF-164D-85F4-DAD197B06F7E}"/>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EBB7D8D4-10F1-1D47-B985-9CCDF0A28FBE}"/>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25563569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gca26c39f1d_0_93"/>
          <p:cNvSpPr txBox="1">
            <a:spLocks noGrp="1"/>
          </p:cNvSpPr>
          <p:nvPr>
            <p:ph type="title"/>
          </p:nvPr>
        </p:nvSpPr>
        <p:spPr>
          <a:xfrm>
            <a:off x="753150" y="605902"/>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Background  </a:t>
            </a:r>
            <a:endParaRPr dirty="0"/>
          </a:p>
        </p:txBody>
      </p:sp>
      <p:sp>
        <p:nvSpPr>
          <p:cNvPr id="186" name="Google Shape;186;gca26c39f1d_0_9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3" name="Google Shape;1606;gca6c4a9396_0_1274">
            <a:extLst>
              <a:ext uri="{FF2B5EF4-FFF2-40B4-BE49-F238E27FC236}">
                <a16:creationId xmlns:a16="http://schemas.microsoft.com/office/drawing/2014/main" id="{DFB57DBD-D38B-BC43-A9CF-76F2F6B9D083}"/>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00D86706-EBDA-1A43-97AB-C7166EBAA961}"/>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CCF4A486-F7DB-FE43-98F4-CA23757A1329}"/>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3E93BBEC-2D98-6746-A857-76B5C61527BD}"/>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3B2BFAE0-222A-4647-BA0E-0570215A23F6}"/>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A4CE7A6B-2208-B243-9EB3-554A96E5C7B0}"/>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15CBE4BB-C558-B047-A660-C9E4F61A578A}"/>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668B2219-6B57-7A4A-A9F1-01F274B0C737}"/>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gca6c4a9396_0_893"/>
          <p:cNvSpPr txBox="1">
            <a:spLocks noGrp="1"/>
          </p:cNvSpPr>
          <p:nvPr>
            <p:ph type="title"/>
          </p:nvPr>
        </p:nvSpPr>
        <p:spPr>
          <a:xfrm>
            <a:off x="616025" y="371506"/>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Background  </a:t>
            </a:r>
            <a:endParaRPr dirty="0"/>
          </a:p>
        </p:txBody>
      </p:sp>
      <p:sp>
        <p:nvSpPr>
          <p:cNvPr id="201" name="Google Shape;201;gca6c4a9396_0_893"/>
          <p:cNvSpPr txBox="1">
            <a:spLocks noGrp="1"/>
          </p:cNvSpPr>
          <p:nvPr>
            <p:ph type="body" idx="2"/>
          </p:nvPr>
        </p:nvSpPr>
        <p:spPr>
          <a:xfrm>
            <a:off x="673600" y="76688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gates  </a:t>
            </a:r>
            <a:endParaRPr dirty="0"/>
          </a:p>
        </p:txBody>
      </p:sp>
      <p:sp>
        <p:nvSpPr>
          <p:cNvPr id="202" name="Google Shape;202;gca6c4a9396_0_89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11" name="Google Shape;211;gca6c4a9396_0_893"/>
          <p:cNvSpPr txBox="1">
            <a:spLocks noGrp="1"/>
          </p:cNvSpPr>
          <p:nvPr>
            <p:ph type="body" idx="1"/>
          </p:nvPr>
        </p:nvSpPr>
        <p:spPr>
          <a:xfrm>
            <a:off x="747625" y="1329575"/>
            <a:ext cx="7377300" cy="19770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a:t>Qubit: </a:t>
            </a:r>
            <a:r>
              <a:rPr lang="en-GB" b="0"/>
              <a:t>short for quantum bit, is the smallest unit of information in a quantum computer.</a:t>
            </a:r>
            <a:endParaRPr b="0"/>
          </a:p>
          <a:p>
            <a:pPr marL="0" lvl="0" indent="0" algn="l" rtl="0">
              <a:spcBef>
                <a:spcPts val="1134"/>
              </a:spcBef>
              <a:spcAft>
                <a:spcPts val="0"/>
              </a:spcAft>
              <a:buNone/>
            </a:pPr>
            <a:r>
              <a:rPr lang="en-GB" b="0"/>
              <a:t>They can be represented as a vector </a:t>
            </a:r>
            <a:endParaRPr b="0"/>
          </a:p>
          <a:p>
            <a:pPr marL="0" lvl="0" indent="0" algn="l" rtl="0">
              <a:spcBef>
                <a:spcPts val="1134"/>
              </a:spcBef>
              <a:spcAft>
                <a:spcPts val="0"/>
              </a:spcAft>
              <a:buNone/>
            </a:pPr>
            <a:r>
              <a:rPr lang="en-GB" b="0"/>
              <a:t>|0&gt; is used to represent a qubit in state zero and |1&gt; to represent a qubit in state one.</a:t>
            </a:r>
            <a:endParaRPr b="0"/>
          </a:p>
          <a:p>
            <a:pPr marL="0" lvl="0" indent="0" algn="l" rtl="0">
              <a:spcBef>
                <a:spcPts val="1134"/>
              </a:spcBef>
              <a:spcAft>
                <a:spcPts val="0"/>
              </a:spcAft>
              <a:buNone/>
            </a:pPr>
            <a:endParaRPr/>
          </a:p>
          <a:p>
            <a:pPr marL="317500" lvl="0" indent="0" algn="l" rtl="0">
              <a:spcBef>
                <a:spcPts val="1134"/>
              </a:spcBef>
              <a:spcAft>
                <a:spcPts val="0"/>
              </a:spcAft>
              <a:buNone/>
            </a:pPr>
            <a:endParaRPr b="0"/>
          </a:p>
          <a:p>
            <a:pPr marL="0" lvl="0" indent="0" algn="l" rtl="0">
              <a:spcBef>
                <a:spcPts val="1134"/>
              </a:spcBef>
              <a:spcAft>
                <a:spcPts val="0"/>
              </a:spcAft>
              <a:buNone/>
            </a:pPr>
            <a:endParaRPr b="0"/>
          </a:p>
          <a:p>
            <a:pPr marL="0" lvl="0" indent="0" algn="l" rtl="0">
              <a:spcBef>
                <a:spcPts val="1134"/>
              </a:spcBef>
              <a:spcAft>
                <a:spcPts val="0"/>
              </a:spcAft>
              <a:buNone/>
            </a:pPr>
            <a:endParaRPr b="0"/>
          </a:p>
        </p:txBody>
      </p:sp>
      <p:pic>
        <p:nvPicPr>
          <p:cNvPr id="212" name="Google Shape;212;gca6c4a9396_0_893"/>
          <p:cNvPicPr preferRelativeResize="0"/>
          <p:nvPr/>
        </p:nvPicPr>
        <p:blipFill>
          <a:blip r:embed="rId3">
            <a:alphaModFix/>
          </a:blip>
          <a:stretch>
            <a:fillRect/>
          </a:stretch>
        </p:blipFill>
        <p:spPr>
          <a:xfrm>
            <a:off x="3081450" y="3306575"/>
            <a:ext cx="2328850" cy="1033650"/>
          </a:xfrm>
          <a:prstGeom prst="rect">
            <a:avLst/>
          </a:prstGeom>
          <a:noFill/>
          <a:ln>
            <a:noFill/>
          </a:ln>
        </p:spPr>
      </p:pic>
      <p:sp>
        <p:nvSpPr>
          <p:cNvPr id="15" name="Google Shape;1606;gca6c4a9396_0_1274">
            <a:extLst>
              <a:ext uri="{FF2B5EF4-FFF2-40B4-BE49-F238E27FC236}">
                <a16:creationId xmlns:a16="http://schemas.microsoft.com/office/drawing/2014/main" id="{17A94B61-EAB9-AB4C-AAA1-D6D77BA9382E}"/>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D5DD9C39-DE47-6F4D-B479-55FF9726DFCE}"/>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7F27C468-A0D7-594B-B6DD-A7EE68FFD4DB}"/>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A26BC6BC-293D-2947-A944-4FF2E4F16C51}"/>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CE72BDE2-ED37-9847-8380-0B259E86BDA9}"/>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5B552852-4F0B-5D4D-8C43-7672F3465BED}"/>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B01CFC65-E527-104A-8A6E-3BB6C64E40A6}"/>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B46EEF8D-6541-8F4B-9EFD-601DD39F744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gca6c4a9396_0_909"/>
          <p:cNvSpPr txBox="1">
            <a:spLocks noGrp="1"/>
          </p:cNvSpPr>
          <p:nvPr>
            <p:ph type="title"/>
          </p:nvPr>
        </p:nvSpPr>
        <p:spPr>
          <a:xfrm>
            <a:off x="455462" y="382225"/>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Background  </a:t>
            </a:r>
            <a:endParaRPr dirty="0"/>
          </a:p>
        </p:txBody>
      </p:sp>
      <p:sp>
        <p:nvSpPr>
          <p:cNvPr id="233" name="Google Shape;233;gca6c4a9396_0_909"/>
          <p:cNvSpPr txBox="1">
            <a:spLocks noGrp="1"/>
          </p:cNvSpPr>
          <p:nvPr>
            <p:ph type="body" idx="2"/>
          </p:nvPr>
        </p:nvSpPr>
        <p:spPr>
          <a:xfrm>
            <a:off x="575525"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Definitions </a:t>
            </a:r>
            <a:endParaRPr dirty="0"/>
          </a:p>
        </p:txBody>
      </p:sp>
      <p:sp>
        <p:nvSpPr>
          <p:cNvPr id="234" name="Google Shape;234;gca6c4a9396_0_90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43" name="Google Shape;243;gca6c4a9396_0_909"/>
          <p:cNvSpPr txBox="1">
            <a:spLocks noGrp="1"/>
          </p:cNvSpPr>
          <p:nvPr>
            <p:ph type="body" idx="1"/>
          </p:nvPr>
        </p:nvSpPr>
        <p:spPr>
          <a:xfrm>
            <a:off x="747625" y="1329575"/>
            <a:ext cx="7377300" cy="31452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a:t>Superposition: </a:t>
            </a:r>
            <a:r>
              <a:rPr lang="en-GB" b="0"/>
              <a:t>Unlike a classical bit which can be in either state |0&gt; or in state |1&gt; a qubit</a:t>
            </a:r>
            <a:endParaRPr b="0"/>
          </a:p>
          <a:p>
            <a:pPr marL="0" lvl="0" indent="0" algn="l" rtl="0">
              <a:spcBef>
                <a:spcPts val="1134"/>
              </a:spcBef>
              <a:spcAft>
                <a:spcPts val="0"/>
              </a:spcAft>
              <a:buNone/>
            </a:pPr>
            <a:r>
              <a:rPr lang="en-GB" b="0"/>
              <a:t>On the other hand can be in state |0&gt; and state |1&gt;at the same time with some probability of being in either state.</a:t>
            </a:r>
            <a:endParaRPr b="0"/>
          </a:p>
          <a:p>
            <a:pPr marL="0" lvl="0" indent="0" algn="l" rtl="0">
              <a:spcBef>
                <a:spcPts val="1134"/>
              </a:spcBef>
              <a:spcAft>
                <a:spcPts val="0"/>
              </a:spcAft>
              <a:buNone/>
            </a:pPr>
            <a:endParaRPr b="0"/>
          </a:p>
          <a:p>
            <a:pPr marL="0" lvl="0" indent="0" algn="l" rtl="0">
              <a:spcBef>
                <a:spcPts val="1134"/>
              </a:spcBef>
              <a:spcAft>
                <a:spcPts val="0"/>
              </a:spcAft>
              <a:buNone/>
            </a:pPr>
            <a:endParaRPr b="0"/>
          </a:p>
          <a:p>
            <a:pPr marL="317500" lvl="0" indent="0" algn="l" rtl="0">
              <a:spcBef>
                <a:spcPts val="1134"/>
              </a:spcBef>
              <a:spcAft>
                <a:spcPts val="0"/>
              </a:spcAft>
              <a:buNone/>
            </a:pPr>
            <a:endParaRPr b="0"/>
          </a:p>
          <a:p>
            <a:pPr marL="0" lvl="0" indent="0" algn="l" rtl="0">
              <a:spcBef>
                <a:spcPts val="1134"/>
              </a:spcBef>
              <a:spcAft>
                <a:spcPts val="0"/>
              </a:spcAft>
              <a:buNone/>
            </a:pPr>
            <a:endParaRPr b="0"/>
          </a:p>
          <a:p>
            <a:pPr marL="0" lvl="0" indent="0" algn="l" rtl="0">
              <a:spcBef>
                <a:spcPts val="1134"/>
              </a:spcBef>
              <a:spcAft>
                <a:spcPts val="0"/>
              </a:spcAft>
              <a:buNone/>
            </a:pPr>
            <a:endParaRPr b="0"/>
          </a:p>
        </p:txBody>
      </p:sp>
      <p:sp>
        <p:nvSpPr>
          <p:cNvPr id="14" name="Google Shape;1606;gca6c4a9396_0_1274">
            <a:extLst>
              <a:ext uri="{FF2B5EF4-FFF2-40B4-BE49-F238E27FC236}">
                <a16:creationId xmlns:a16="http://schemas.microsoft.com/office/drawing/2014/main" id="{8614B795-BE76-5F47-BCAF-F578287EFEA4}"/>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97746047-7CAE-8B4E-BFE9-FADB0624DCA8}"/>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9F0D6AE7-8E7F-EC40-AC71-481D1D95CDD1}"/>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BC6F654A-05BD-2D46-AC76-749395BBE73E}"/>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5541B1CE-7DE5-D54E-B0A9-992D280D7326}"/>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CEA1CF45-2C88-9C44-A228-9509C0B12B21}"/>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DB51EC27-C23E-1243-99F2-B2C86AD1CFCB}"/>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EE49A60B-1D98-B247-8C5B-E4EA14729AE6}"/>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gca6c4a9396_0_924"/>
          <p:cNvSpPr txBox="1">
            <a:spLocks noGrp="1"/>
          </p:cNvSpPr>
          <p:nvPr>
            <p:ph type="title"/>
          </p:nvPr>
        </p:nvSpPr>
        <p:spPr>
          <a:xfrm>
            <a:off x="616025" y="458125"/>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Background  </a:t>
            </a:r>
            <a:endParaRPr dirty="0"/>
          </a:p>
        </p:txBody>
      </p:sp>
      <p:sp>
        <p:nvSpPr>
          <p:cNvPr id="249" name="Google Shape;249;gca6c4a9396_0_924"/>
          <p:cNvSpPr txBox="1">
            <a:spLocks noGrp="1"/>
          </p:cNvSpPr>
          <p:nvPr>
            <p:ph type="body" idx="2"/>
          </p:nvPr>
        </p:nvSpPr>
        <p:spPr>
          <a:xfrm>
            <a:off x="645325"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Definitions </a:t>
            </a:r>
            <a:endParaRPr dirty="0"/>
          </a:p>
        </p:txBody>
      </p:sp>
      <p:sp>
        <p:nvSpPr>
          <p:cNvPr id="250" name="Google Shape;250;gca6c4a9396_0_92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59" name="Google Shape;259;gca6c4a9396_0_924"/>
          <p:cNvSpPr txBox="1">
            <a:spLocks noGrp="1"/>
          </p:cNvSpPr>
          <p:nvPr>
            <p:ph type="body" idx="1"/>
          </p:nvPr>
        </p:nvSpPr>
        <p:spPr>
          <a:xfrm>
            <a:off x="747625" y="1329575"/>
            <a:ext cx="7377300" cy="31452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a:t>Superposition: </a:t>
            </a:r>
            <a:r>
              <a:rPr lang="en-GB" b="0"/>
              <a:t>Unlike a classical bit which can be in either state |0&gt; or in state |1&gt; a qubit</a:t>
            </a:r>
            <a:endParaRPr b="0"/>
          </a:p>
          <a:p>
            <a:pPr marL="0" lvl="0" indent="0" algn="l" rtl="0">
              <a:spcBef>
                <a:spcPts val="1134"/>
              </a:spcBef>
              <a:spcAft>
                <a:spcPts val="0"/>
              </a:spcAft>
              <a:buNone/>
            </a:pPr>
            <a:r>
              <a:rPr lang="en-GB" b="0"/>
              <a:t>On the other hand can be in state |0&gt; and state |1&gt;at the same time with some probability of being in either state.</a:t>
            </a:r>
            <a:endParaRPr b="0"/>
          </a:p>
          <a:p>
            <a:pPr marL="0" lvl="0" indent="0" algn="l" rtl="0">
              <a:spcBef>
                <a:spcPts val="1134"/>
              </a:spcBef>
              <a:spcAft>
                <a:spcPts val="0"/>
              </a:spcAft>
              <a:buNone/>
            </a:pPr>
            <a:endParaRPr b="0"/>
          </a:p>
          <a:p>
            <a:pPr marL="0" lvl="0" indent="0" algn="l" rtl="0">
              <a:spcBef>
                <a:spcPts val="1134"/>
              </a:spcBef>
              <a:spcAft>
                <a:spcPts val="0"/>
              </a:spcAft>
              <a:buNone/>
            </a:pPr>
            <a:r>
              <a:rPr lang="en-GB"/>
              <a:t>Entanglement: </a:t>
            </a:r>
            <a:r>
              <a:rPr lang="en-GB" b="0"/>
              <a:t>If two qubits are entangled it means that measuring one qubit collapses the superposition of the other qubit as well.</a:t>
            </a:r>
            <a:endParaRPr b="0"/>
          </a:p>
          <a:p>
            <a:pPr marL="317500" lvl="0" indent="0" algn="l" rtl="0">
              <a:spcBef>
                <a:spcPts val="1134"/>
              </a:spcBef>
              <a:spcAft>
                <a:spcPts val="0"/>
              </a:spcAft>
              <a:buNone/>
            </a:pPr>
            <a:endParaRPr b="0"/>
          </a:p>
          <a:p>
            <a:pPr marL="0" lvl="0" indent="0" algn="l" rtl="0">
              <a:spcBef>
                <a:spcPts val="1134"/>
              </a:spcBef>
              <a:spcAft>
                <a:spcPts val="0"/>
              </a:spcAft>
              <a:buNone/>
            </a:pPr>
            <a:endParaRPr b="0"/>
          </a:p>
          <a:p>
            <a:pPr marL="0" lvl="0" indent="0" algn="l" rtl="0">
              <a:spcBef>
                <a:spcPts val="1134"/>
              </a:spcBef>
              <a:spcAft>
                <a:spcPts val="0"/>
              </a:spcAft>
              <a:buNone/>
            </a:pPr>
            <a:endParaRPr b="0"/>
          </a:p>
        </p:txBody>
      </p:sp>
      <p:sp>
        <p:nvSpPr>
          <p:cNvPr id="14" name="Google Shape;1606;gca6c4a9396_0_1274">
            <a:extLst>
              <a:ext uri="{FF2B5EF4-FFF2-40B4-BE49-F238E27FC236}">
                <a16:creationId xmlns:a16="http://schemas.microsoft.com/office/drawing/2014/main" id="{ED632D83-453F-DA4A-B9BB-4C1849CFB3A1}"/>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7BAA20EE-4F39-D54A-974B-D0AE0C2AC85C}"/>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7FA9F7E7-ADE7-4944-A891-FBC76CA404F3}"/>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86FCF086-EA48-9E4D-B561-4533A337B430}"/>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CFE0B1D1-07AB-D844-9386-782AB6340D7B}"/>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128882A1-D15E-0D4E-B49E-D088B544C92F}"/>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FF29CE87-7772-124D-9435-490DACC6D4B7}"/>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6E0E9525-C9F7-6D44-92F6-6C7131DFFA26}"/>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gca26c39f1d_0_15"/>
          <p:cNvSpPr txBox="1">
            <a:spLocks noGrp="1"/>
          </p:cNvSpPr>
          <p:nvPr>
            <p:ph type="title"/>
          </p:nvPr>
        </p:nvSpPr>
        <p:spPr>
          <a:xfrm>
            <a:off x="408808" y="384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Introduction </a:t>
            </a:r>
            <a:endParaRPr dirty="0"/>
          </a:p>
        </p:txBody>
      </p:sp>
      <p:sp>
        <p:nvSpPr>
          <p:cNvPr id="71" name="Google Shape;71;gca26c39f1d_0_15"/>
          <p:cNvSpPr txBox="1">
            <a:spLocks noGrp="1"/>
          </p:cNvSpPr>
          <p:nvPr>
            <p:ph type="body" idx="2"/>
          </p:nvPr>
        </p:nvSpPr>
        <p:spPr>
          <a:xfrm>
            <a:off x="636350"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Why ❓❓</a:t>
            </a:r>
            <a:endParaRPr dirty="0"/>
          </a:p>
        </p:txBody>
      </p:sp>
      <p:sp>
        <p:nvSpPr>
          <p:cNvPr id="72" name="Google Shape;72;gca26c39f1d_0_15"/>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3" name="Google Shape;1606;gca6c4a9396_0_1274">
            <a:extLst>
              <a:ext uri="{FF2B5EF4-FFF2-40B4-BE49-F238E27FC236}">
                <a16:creationId xmlns:a16="http://schemas.microsoft.com/office/drawing/2014/main" id="{D31ADC69-0B22-2749-8559-E9773465EDE0}"/>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501B9A41-093E-C347-B94F-945518FE6CA1}"/>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2DA51800-FD81-F846-A728-75201F289D61}"/>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66A68A05-BAD3-1D48-A2A8-B7BB04619CDB}"/>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D2A2C401-B0A5-444C-B312-577079A22A30}"/>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443DE093-AA18-0C4D-BA76-627B99B215DB}"/>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4E5E079C-E7A5-9847-9C12-069AEA796429}"/>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987CCAA6-08DC-F34F-A857-9E402777AFBD}"/>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ca6c4a9396_0_454"/>
          <p:cNvSpPr txBox="1">
            <a:spLocks noGrp="1"/>
          </p:cNvSpPr>
          <p:nvPr>
            <p:ph type="title"/>
          </p:nvPr>
        </p:nvSpPr>
        <p:spPr>
          <a:xfrm>
            <a:off x="616025" y="4055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Background  </a:t>
            </a:r>
            <a:endParaRPr dirty="0"/>
          </a:p>
        </p:txBody>
      </p:sp>
      <p:sp>
        <p:nvSpPr>
          <p:cNvPr id="265" name="Google Shape;265;gca6c4a9396_0_454"/>
          <p:cNvSpPr txBox="1">
            <a:spLocks noGrp="1"/>
          </p:cNvSpPr>
          <p:nvPr>
            <p:ph type="body" idx="2"/>
          </p:nvPr>
        </p:nvSpPr>
        <p:spPr>
          <a:xfrm>
            <a:off x="673600"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gates  </a:t>
            </a:r>
            <a:endParaRPr dirty="0"/>
          </a:p>
        </p:txBody>
      </p:sp>
      <p:sp>
        <p:nvSpPr>
          <p:cNvPr id="266" name="Google Shape;266;gca6c4a9396_0_45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pic>
        <p:nvPicPr>
          <p:cNvPr id="275" name="Google Shape;275;gca6c4a9396_0_454"/>
          <p:cNvPicPr preferRelativeResize="0"/>
          <p:nvPr/>
        </p:nvPicPr>
        <p:blipFill>
          <a:blip r:embed="rId3">
            <a:alphaModFix/>
          </a:blip>
          <a:stretch>
            <a:fillRect/>
          </a:stretch>
        </p:blipFill>
        <p:spPr>
          <a:xfrm>
            <a:off x="1466200" y="1118500"/>
            <a:ext cx="6169000" cy="3619500"/>
          </a:xfrm>
          <a:prstGeom prst="rect">
            <a:avLst/>
          </a:prstGeom>
          <a:noFill/>
          <a:ln>
            <a:noFill/>
          </a:ln>
        </p:spPr>
      </p:pic>
      <p:sp>
        <p:nvSpPr>
          <p:cNvPr id="276" name="Google Shape;276;gca6c4a9396_0_454"/>
          <p:cNvSpPr txBox="1">
            <a:spLocks noGrp="1"/>
          </p:cNvSpPr>
          <p:nvPr>
            <p:ph type="body" idx="1"/>
          </p:nvPr>
        </p:nvSpPr>
        <p:spPr>
          <a:xfrm>
            <a:off x="7502350" y="4527275"/>
            <a:ext cx="1005900" cy="1572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500" b="0"/>
              <a:t>[6] </a:t>
            </a:r>
            <a:r>
              <a:rPr lang="en-GB" sz="500" b="0">
                <a:highlight>
                  <a:srgbClr val="FFFFFF"/>
                </a:highlight>
                <a:latin typeface="Helvetica Neue"/>
                <a:ea typeface="Helvetica Neue"/>
                <a:cs typeface="Helvetica Neue"/>
                <a:sym typeface="Helvetica Neue"/>
              </a:rPr>
              <a:t>S.U Sumsam (2019)</a:t>
            </a:r>
            <a:r>
              <a:rPr lang="en-GB" sz="500" b="0">
                <a:highlight>
                  <a:srgbClr val="E4E8EE"/>
                </a:highlight>
                <a:latin typeface="Arial"/>
                <a:ea typeface="Arial"/>
                <a:cs typeface="Arial"/>
                <a:sym typeface="Arial"/>
              </a:rPr>
              <a:t> </a:t>
            </a:r>
            <a:endParaRPr sz="500" b="0"/>
          </a:p>
        </p:txBody>
      </p:sp>
      <p:sp>
        <p:nvSpPr>
          <p:cNvPr id="15" name="Google Shape;1606;gca6c4a9396_0_1274">
            <a:extLst>
              <a:ext uri="{FF2B5EF4-FFF2-40B4-BE49-F238E27FC236}">
                <a16:creationId xmlns:a16="http://schemas.microsoft.com/office/drawing/2014/main" id="{2CFF771A-7B44-2C4F-9FD9-62AA295D2BDF}"/>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18ABB682-1B26-8543-B68A-2D99F2457313}"/>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6C535EAF-CE38-E842-9A57-31654EC363DF}"/>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0381DE19-DE6F-D745-AB3F-D5C4AA0650B5}"/>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31B25D82-E72C-C944-BD45-AD93862C8452}"/>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5737751B-DD61-F24D-A8BD-8CEC9A0FE4B5}"/>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1F12FAFB-F072-7146-A316-26E6FA647911}"/>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9722607B-E498-BB46-B5B6-C43EF541E30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ca6c4a9396_0_454"/>
          <p:cNvSpPr txBox="1">
            <a:spLocks noGrp="1"/>
          </p:cNvSpPr>
          <p:nvPr>
            <p:ph type="title"/>
          </p:nvPr>
        </p:nvSpPr>
        <p:spPr>
          <a:xfrm>
            <a:off x="483453" y="446877"/>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Background  </a:t>
            </a:r>
            <a:endParaRPr dirty="0"/>
          </a:p>
        </p:txBody>
      </p:sp>
      <p:sp>
        <p:nvSpPr>
          <p:cNvPr id="265" name="Google Shape;265;gca6c4a9396_0_454"/>
          <p:cNvSpPr txBox="1">
            <a:spLocks noGrp="1"/>
          </p:cNvSpPr>
          <p:nvPr>
            <p:ph type="body" idx="2"/>
          </p:nvPr>
        </p:nvSpPr>
        <p:spPr>
          <a:xfrm>
            <a:off x="673600" y="821302"/>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gates  </a:t>
            </a:r>
            <a:endParaRPr dirty="0"/>
          </a:p>
        </p:txBody>
      </p:sp>
      <p:sp>
        <p:nvSpPr>
          <p:cNvPr id="266" name="Google Shape;266;gca6c4a9396_0_45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pic>
        <p:nvPicPr>
          <p:cNvPr id="7" name="Picture 6" descr="Diagram&#10;&#10;Description automatically generated">
            <a:extLst>
              <a:ext uri="{FF2B5EF4-FFF2-40B4-BE49-F238E27FC236}">
                <a16:creationId xmlns:a16="http://schemas.microsoft.com/office/drawing/2014/main" id="{6732472D-BBC3-2A4D-B4E4-C49781DF06F2}"/>
              </a:ext>
            </a:extLst>
          </p:cNvPr>
          <p:cNvPicPr>
            <a:picLocks noChangeAspect="1"/>
          </p:cNvPicPr>
          <p:nvPr/>
        </p:nvPicPr>
        <p:blipFill rotWithShape="1">
          <a:blip r:embed="rId3"/>
          <a:srcRect b="7435"/>
          <a:stretch/>
        </p:blipFill>
        <p:spPr>
          <a:xfrm>
            <a:off x="3550235" y="1334383"/>
            <a:ext cx="5327246" cy="3138034"/>
          </a:xfrm>
          <a:prstGeom prst="rect">
            <a:avLst/>
          </a:prstGeom>
        </p:spPr>
      </p:pic>
      <p:pic>
        <p:nvPicPr>
          <p:cNvPr id="11" name="Picture 10" descr="A picture containing text, clock&#10;&#10;Description automatically generated">
            <a:extLst>
              <a:ext uri="{FF2B5EF4-FFF2-40B4-BE49-F238E27FC236}">
                <a16:creationId xmlns:a16="http://schemas.microsoft.com/office/drawing/2014/main" id="{3E1BDD3D-1514-724C-B21A-14A9A8028B11}"/>
              </a:ext>
            </a:extLst>
          </p:cNvPr>
          <p:cNvPicPr>
            <a:picLocks noChangeAspect="1"/>
          </p:cNvPicPr>
          <p:nvPr/>
        </p:nvPicPr>
        <p:blipFill>
          <a:blip r:embed="rId4"/>
          <a:stretch>
            <a:fillRect/>
          </a:stretch>
        </p:blipFill>
        <p:spPr>
          <a:xfrm>
            <a:off x="79325" y="2157354"/>
            <a:ext cx="3470910" cy="1118858"/>
          </a:xfrm>
          <a:prstGeom prst="rect">
            <a:avLst/>
          </a:prstGeom>
        </p:spPr>
      </p:pic>
      <p:sp>
        <p:nvSpPr>
          <p:cNvPr id="15" name="Google Shape;1606;gca6c4a9396_0_1274">
            <a:extLst>
              <a:ext uri="{FF2B5EF4-FFF2-40B4-BE49-F238E27FC236}">
                <a16:creationId xmlns:a16="http://schemas.microsoft.com/office/drawing/2014/main" id="{F22B0581-FD9F-C043-98DB-44B1933652F8}"/>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A2D7BC87-45DA-7840-B81F-75D07881ED6B}"/>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FE33832D-BCD3-CE48-90EE-8F1AF7D4B6D2}"/>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B26034D7-B3FA-B74A-A897-B99868BFD59C}"/>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8176A37E-3556-3042-93BA-5E0BA8E3ECEB}"/>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676F9A9A-88C8-204D-A41A-BF8BAA9185B4}"/>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341E8745-8BDB-8A4C-9817-E9E83D4A54AE}"/>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31FD2D0E-3851-BE4E-9880-65FE76E1BF7F}"/>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40944778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ca26c39f1d_0_108"/>
          <p:cNvSpPr txBox="1">
            <a:spLocks noGrp="1"/>
          </p:cNvSpPr>
          <p:nvPr>
            <p:ph type="title"/>
          </p:nvPr>
        </p:nvSpPr>
        <p:spPr>
          <a:xfrm>
            <a:off x="616025" y="643224"/>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Quantum Circuit</a:t>
            </a:r>
            <a:endParaRPr dirty="0"/>
          </a:p>
        </p:txBody>
      </p:sp>
      <p:sp>
        <p:nvSpPr>
          <p:cNvPr id="282" name="Google Shape;282;gca26c39f1d_0_108"/>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SzPts val="1800"/>
              <a:buChar char="–"/>
            </a:pPr>
            <a:r>
              <a:rPr lang="en-GB"/>
              <a:t>Now we know what quantum gates look like.</a:t>
            </a:r>
            <a:endParaRPr/>
          </a:p>
          <a:p>
            <a:pPr marL="317500" lvl="1" indent="-317500" algn="l" rtl="0">
              <a:spcBef>
                <a:spcPts val="1134"/>
              </a:spcBef>
              <a:spcAft>
                <a:spcPts val="0"/>
              </a:spcAft>
              <a:buSzPts val="1800"/>
              <a:buChar char="–"/>
            </a:pPr>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284" name="Google Shape;284;gca26c39f1d_0_108"/>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4" name="Google Shape;1606;gca6c4a9396_0_1274">
            <a:extLst>
              <a:ext uri="{FF2B5EF4-FFF2-40B4-BE49-F238E27FC236}">
                <a16:creationId xmlns:a16="http://schemas.microsoft.com/office/drawing/2014/main" id="{E43F98FC-04B0-4E43-9C0C-A49C0DB10F65}"/>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A01A79C5-3EAC-4644-A9A6-5A2004361825}"/>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9D496797-6CDD-F242-8F84-FF5BC3CCDBB8}"/>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B5C482FB-0216-4840-8515-A41DDB40C2C5}"/>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2B3C9D72-FCE8-044B-8B69-FCB35D2056A5}"/>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F3D3F13D-82A3-574A-8E70-A277FCC36014}"/>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6B05F533-E323-144B-91A5-A24BF80494C1}"/>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B7CFD730-C331-524A-B3E1-D3C03507EA31}"/>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gca6c4a9396_0_939"/>
          <p:cNvSpPr txBox="1">
            <a:spLocks noGrp="1"/>
          </p:cNvSpPr>
          <p:nvPr>
            <p:ph type="title"/>
          </p:nvPr>
        </p:nvSpPr>
        <p:spPr>
          <a:xfrm>
            <a:off x="616025" y="622202"/>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Quantum Circuit</a:t>
            </a:r>
            <a:endParaRPr dirty="0"/>
          </a:p>
        </p:txBody>
      </p:sp>
      <p:sp>
        <p:nvSpPr>
          <p:cNvPr id="298" name="Google Shape;298;gca6c4a9396_0_939"/>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SzPts val="1800"/>
              <a:buChar char="–"/>
            </a:pPr>
            <a:r>
              <a:rPr lang="en-GB"/>
              <a:t>Now we know what quantum gates look like.</a:t>
            </a:r>
            <a:endParaRPr/>
          </a:p>
          <a:p>
            <a:pPr marL="317500" lvl="1" indent="-304800" algn="l" rtl="0">
              <a:spcBef>
                <a:spcPts val="1134"/>
              </a:spcBef>
              <a:spcAft>
                <a:spcPts val="0"/>
              </a:spcAft>
              <a:buSzPts val="1800"/>
              <a:buChar char="–"/>
            </a:pPr>
            <a:r>
              <a:rPr lang="en-GB"/>
              <a:t>❓❓Applications ❓❓</a:t>
            </a:r>
            <a:endParaRPr/>
          </a:p>
          <a:p>
            <a:pPr marL="317500" lvl="1" indent="-317500" algn="l" rtl="0">
              <a:spcBef>
                <a:spcPts val="1134"/>
              </a:spcBef>
              <a:spcAft>
                <a:spcPts val="0"/>
              </a:spcAft>
              <a:buSzPts val="1800"/>
              <a:buChar char="–"/>
            </a:pPr>
            <a:endParaRPr/>
          </a:p>
          <a:p>
            <a:pPr marL="317500" lvl="0" indent="0" algn="l" rtl="0">
              <a:spcBef>
                <a:spcPts val="1134"/>
              </a:spcBef>
              <a:spcAft>
                <a:spcPts val="0"/>
              </a:spcAft>
              <a:buNone/>
            </a:pPr>
            <a:endParaRPr b="0"/>
          </a:p>
          <a:p>
            <a:pPr marL="0" lvl="0" indent="0" algn="l" rtl="0">
              <a:spcBef>
                <a:spcPts val="1134"/>
              </a:spcBef>
              <a:spcAft>
                <a:spcPts val="0"/>
              </a:spcAft>
              <a:buNone/>
            </a:pPr>
            <a:endParaRPr/>
          </a:p>
        </p:txBody>
      </p:sp>
      <p:sp>
        <p:nvSpPr>
          <p:cNvPr id="300" name="Google Shape;300;gca6c4a9396_0_93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3" name="Google Shape;1606;gca6c4a9396_0_1274">
            <a:extLst>
              <a:ext uri="{FF2B5EF4-FFF2-40B4-BE49-F238E27FC236}">
                <a16:creationId xmlns:a16="http://schemas.microsoft.com/office/drawing/2014/main" id="{FBFCE5DF-51CE-424A-BE65-2655CC881078}"/>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599571BA-1609-1947-B11C-5EA60C2F0BBD}"/>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9B988390-A333-B541-9DCF-A2962D79D9E3}"/>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00B19607-F285-1A49-9197-B6DBB79328E6}"/>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C0EA0554-06B6-0145-B92D-8AE5A9A6E501}"/>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9BF62EBD-78E8-6B41-9593-799F3D11465F}"/>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FFFA143F-79D7-424F-B1D8-4D64930694BF}"/>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CC1C8667-7C9E-674E-A6FC-F27E9D3DA749}"/>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ca6c4a9396_0_969"/>
          <p:cNvSpPr txBox="1">
            <a:spLocks noGrp="1"/>
          </p:cNvSpPr>
          <p:nvPr>
            <p:ph type="title"/>
          </p:nvPr>
        </p:nvSpPr>
        <p:spPr>
          <a:xfrm>
            <a:off x="616025" y="49003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Quantum Circuit</a:t>
            </a:r>
            <a:endParaRPr dirty="0"/>
          </a:p>
        </p:txBody>
      </p:sp>
      <p:sp>
        <p:nvSpPr>
          <p:cNvPr id="330" name="Google Shape;330;gca6c4a9396_0_969"/>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dirty="0"/>
          </a:p>
          <a:p>
            <a:pPr marL="317500" lvl="0" indent="0" algn="l" rtl="0">
              <a:spcBef>
                <a:spcPts val="1134"/>
              </a:spcBef>
              <a:spcAft>
                <a:spcPts val="0"/>
              </a:spcAft>
              <a:buNone/>
            </a:pPr>
            <a:endParaRPr b="0" dirty="0"/>
          </a:p>
          <a:p>
            <a:pPr marL="0" lvl="0" indent="0" algn="l" rtl="0">
              <a:spcBef>
                <a:spcPts val="1134"/>
              </a:spcBef>
              <a:spcAft>
                <a:spcPts val="0"/>
              </a:spcAft>
              <a:buNone/>
            </a:pPr>
            <a:endParaRPr dirty="0"/>
          </a:p>
        </p:txBody>
      </p:sp>
      <p:sp>
        <p:nvSpPr>
          <p:cNvPr id="331" name="Google Shape;331;gca6c4a9396_0_969"/>
          <p:cNvSpPr txBox="1">
            <a:spLocks noGrp="1"/>
          </p:cNvSpPr>
          <p:nvPr>
            <p:ph type="body" idx="2"/>
          </p:nvPr>
        </p:nvSpPr>
        <p:spPr>
          <a:xfrm>
            <a:off x="747625" y="827411"/>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Design Flow</a:t>
            </a:r>
            <a:endParaRPr dirty="0"/>
          </a:p>
        </p:txBody>
      </p:sp>
      <p:sp>
        <p:nvSpPr>
          <p:cNvPr id="332" name="Google Shape;332;gca6c4a9396_0_96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pic>
        <p:nvPicPr>
          <p:cNvPr id="6" name="Picture 5" descr="Chart&#10;&#10;Description automatically generated">
            <a:extLst>
              <a:ext uri="{FF2B5EF4-FFF2-40B4-BE49-F238E27FC236}">
                <a16:creationId xmlns:a16="http://schemas.microsoft.com/office/drawing/2014/main" id="{93B18023-E337-864D-B1D8-19B1C26BD365}"/>
              </a:ext>
            </a:extLst>
          </p:cNvPr>
          <p:cNvPicPr>
            <a:picLocks noChangeAspect="1"/>
          </p:cNvPicPr>
          <p:nvPr/>
        </p:nvPicPr>
        <p:blipFill>
          <a:blip r:embed="rId3"/>
          <a:stretch>
            <a:fillRect/>
          </a:stretch>
        </p:blipFill>
        <p:spPr>
          <a:xfrm>
            <a:off x="1719090" y="1106757"/>
            <a:ext cx="5459414" cy="3484880"/>
          </a:xfrm>
          <a:prstGeom prst="rect">
            <a:avLst/>
          </a:prstGeom>
        </p:spPr>
      </p:pic>
      <p:sp>
        <p:nvSpPr>
          <p:cNvPr id="15" name="Google Shape;1606;gca6c4a9396_0_1274">
            <a:extLst>
              <a:ext uri="{FF2B5EF4-FFF2-40B4-BE49-F238E27FC236}">
                <a16:creationId xmlns:a16="http://schemas.microsoft.com/office/drawing/2014/main" id="{65799A20-460C-E248-B245-2CE4AD1276FD}"/>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012BE517-3884-F041-A97B-E9175633462D}"/>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7ECDA2BD-27C4-584D-A913-48FD84BE7EAA}"/>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DC46794E-0562-6946-B775-0CB41590BF3A}"/>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ADE51968-F7B5-3A49-921B-C4E6780690E8}"/>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48D747C8-5238-D841-B157-0297FBA46D27}"/>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0537C0DE-C8C6-5442-9FD3-59DADB2CB7E5}"/>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BD221806-CD27-CA4A-8791-3BD9B5D93DC1}"/>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039773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66"/>
        <p:cNvGrpSpPr/>
        <p:nvPr/>
      </p:nvGrpSpPr>
      <p:grpSpPr>
        <a:xfrm>
          <a:off x="0" y="0"/>
          <a:ext cx="0" cy="0"/>
          <a:chOff x="0" y="0"/>
          <a:chExt cx="0" cy="0"/>
        </a:xfrm>
      </p:grpSpPr>
      <p:sp>
        <p:nvSpPr>
          <p:cNvPr id="867" name="Google Shape;867;gca243c3731_0_365"/>
          <p:cNvSpPr txBox="1">
            <a:spLocks noGrp="1"/>
          </p:cNvSpPr>
          <p:nvPr>
            <p:ph type="title"/>
          </p:nvPr>
        </p:nvSpPr>
        <p:spPr>
          <a:xfrm>
            <a:off x="821550" y="62252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pic>
        <p:nvPicPr>
          <p:cNvPr id="11" name="Picture 10" descr="Chart&#10;&#10;Description automatically generated">
            <a:extLst>
              <a:ext uri="{FF2B5EF4-FFF2-40B4-BE49-F238E27FC236}">
                <a16:creationId xmlns:a16="http://schemas.microsoft.com/office/drawing/2014/main" id="{367FA99A-8B24-0548-96D1-40FB205A7B52}"/>
              </a:ext>
            </a:extLst>
          </p:cNvPr>
          <p:cNvPicPr>
            <a:picLocks noChangeAspect="1"/>
          </p:cNvPicPr>
          <p:nvPr/>
        </p:nvPicPr>
        <p:blipFill rotWithShape="1">
          <a:blip r:embed="rId3"/>
          <a:srcRect b="62954"/>
          <a:stretch/>
        </p:blipFill>
        <p:spPr>
          <a:xfrm>
            <a:off x="1124376" y="1666241"/>
            <a:ext cx="6831398" cy="161544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Google Shape;1606;gca6c4a9396_0_1274">
            <a:extLst>
              <a:ext uri="{FF2B5EF4-FFF2-40B4-BE49-F238E27FC236}">
                <a16:creationId xmlns:a16="http://schemas.microsoft.com/office/drawing/2014/main" id="{B61BA624-164F-7E47-8FD1-C5154D0FFCF2}"/>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 name="Google Shape;1607;gca6c4a9396_0_1274">
            <a:extLst>
              <a:ext uri="{FF2B5EF4-FFF2-40B4-BE49-F238E27FC236}">
                <a16:creationId xmlns:a16="http://schemas.microsoft.com/office/drawing/2014/main" id="{4C5DCE65-430C-244C-B93A-3464A4551F7C}"/>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4" name="Google Shape;1608;gca6c4a9396_0_1274">
            <a:extLst>
              <a:ext uri="{FF2B5EF4-FFF2-40B4-BE49-F238E27FC236}">
                <a16:creationId xmlns:a16="http://schemas.microsoft.com/office/drawing/2014/main" id="{64E43753-6ACE-8346-A30B-6E4A9365A199}"/>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5" name="Google Shape;1609;gca6c4a9396_0_1274">
            <a:extLst>
              <a:ext uri="{FF2B5EF4-FFF2-40B4-BE49-F238E27FC236}">
                <a16:creationId xmlns:a16="http://schemas.microsoft.com/office/drawing/2014/main" id="{4C84D824-CBC0-094D-A373-E440E273EA42}"/>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6" name="Google Shape;1610;gca6c4a9396_0_1274">
            <a:extLst>
              <a:ext uri="{FF2B5EF4-FFF2-40B4-BE49-F238E27FC236}">
                <a16:creationId xmlns:a16="http://schemas.microsoft.com/office/drawing/2014/main" id="{164EAB86-1907-8A47-8320-794501D442D1}"/>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7" name="Google Shape;1611;gca6c4a9396_0_1274">
            <a:extLst>
              <a:ext uri="{FF2B5EF4-FFF2-40B4-BE49-F238E27FC236}">
                <a16:creationId xmlns:a16="http://schemas.microsoft.com/office/drawing/2014/main" id="{AE418CB8-5F6B-D54A-B314-742835E68E7E}"/>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8" name="Google Shape;1612;gca6c4a9396_0_1274">
            <a:extLst>
              <a:ext uri="{FF2B5EF4-FFF2-40B4-BE49-F238E27FC236}">
                <a16:creationId xmlns:a16="http://schemas.microsoft.com/office/drawing/2014/main" id="{9C534A64-2637-7B45-BC8A-08C761EF25AC}"/>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19" name="Google Shape;1613;gca6c4a9396_0_1274">
            <a:extLst>
              <a:ext uri="{FF2B5EF4-FFF2-40B4-BE49-F238E27FC236}">
                <a16:creationId xmlns:a16="http://schemas.microsoft.com/office/drawing/2014/main" id="{B16F664F-8139-BE48-90F0-743A54529036}"/>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gca243c3731_0_380"/>
          <p:cNvSpPr txBox="1">
            <a:spLocks noGrp="1"/>
          </p:cNvSpPr>
          <p:nvPr>
            <p:ph type="title"/>
          </p:nvPr>
        </p:nvSpPr>
        <p:spPr>
          <a:xfrm>
            <a:off x="616025" y="62979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909" name="Google Shape;909;gca243c3731_0_380"/>
          <p:cNvSpPr txBox="1">
            <a:spLocks noGrp="1"/>
          </p:cNvSpPr>
          <p:nvPr>
            <p:ph type="body" idx="1"/>
          </p:nvPr>
        </p:nvSpPr>
        <p:spPr>
          <a:xfrm>
            <a:off x="828686" y="1064025"/>
            <a:ext cx="3361800" cy="1100055"/>
          </a:xfrm>
          <a:prstGeom prst="rect">
            <a:avLst/>
          </a:prstGeom>
          <a:noFill/>
          <a:ln>
            <a:noFill/>
          </a:ln>
        </p:spPr>
        <p:txBody>
          <a:bodyPr spcFirstLastPara="1" wrap="square" lIns="0" tIns="0" rIns="0" bIns="0" anchor="t" anchorCtr="0">
            <a:noAutofit/>
          </a:bodyPr>
          <a:lstStyle/>
          <a:p>
            <a:pPr marL="317500" lvl="0" indent="0" algn="l" rtl="0">
              <a:spcBef>
                <a:spcPts val="1134"/>
              </a:spcBef>
              <a:spcAft>
                <a:spcPts val="0"/>
              </a:spcAft>
              <a:buNone/>
            </a:pPr>
            <a:endParaRPr dirty="0"/>
          </a:p>
          <a:p>
            <a:pPr marL="12700" lvl="1" indent="0" algn="l" rtl="0">
              <a:spcBef>
                <a:spcPts val="1134"/>
              </a:spcBef>
              <a:spcAft>
                <a:spcPts val="0"/>
              </a:spcAft>
              <a:buSzPts val="1800"/>
              <a:buNone/>
            </a:pPr>
            <a:r>
              <a:rPr lang="en-GB" dirty="0"/>
              <a:t>Bloch Sphere</a:t>
            </a:r>
            <a:endParaRPr dirty="0"/>
          </a:p>
          <a:p>
            <a:pPr marL="317500" lvl="0" indent="0" algn="l" rtl="0">
              <a:spcBef>
                <a:spcPts val="1134"/>
              </a:spcBef>
              <a:spcAft>
                <a:spcPts val="0"/>
              </a:spcAft>
              <a:buNone/>
            </a:pPr>
            <a:r>
              <a:rPr lang="en-GB" dirty="0"/>
              <a:t> </a:t>
            </a:r>
            <a:endParaRPr dirty="0"/>
          </a:p>
        </p:txBody>
      </p:sp>
      <p:pic>
        <p:nvPicPr>
          <p:cNvPr id="3" name="Picture 2" descr="Diagram&#10;&#10;Description automatically generated with low confidence">
            <a:extLst>
              <a:ext uri="{FF2B5EF4-FFF2-40B4-BE49-F238E27FC236}">
                <a16:creationId xmlns:a16="http://schemas.microsoft.com/office/drawing/2014/main" id="{17F64914-F86A-A44E-B3F8-28433CB65C91}"/>
              </a:ext>
            </a:extLst>
          </p:cNvPr>
          <p:cNvPicPr>
            <a:picLocks noChangeAspect="1"/>
          </p:cNvPicPr>
          <p:nvPr/>
        </p:nvPicPr>
        <p:blipFill>
          <a:blip r:embed="rId3"/>
          <a:stretch>
            <a:fillRect/>
          </a:stretch>
        </p:blipFill>
        <p:spPr>
          <a:xfrm>
            <a:off x="490025" y="2303985"/>
            <a:ext cx="7500900" cy="2209725"/>
          </a:xfrm>
          <a:prstGeom prst="rect">
            <a:avLst/>
          </a:prstGeom>
        </p:spPr>
      </p:pic>
      <p:sp>
        <p:nvSpPr>
          <p:cNvPr id="13" name="Google Shape;1606;gca6c4a9396_0_1274">
            <a:extLst>
              <a:ext uri="{FF2B5EF4-FFF2-40B4-BE49-F238E27FC236}">
                <a16:creationId xmlns:a16="http://schemas.microsoft.com/office/drawing/2014/main" id="{006CB1AC-BEED-8F4F-826F-569087E45252}"/>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3FE2A8EC-55B7-2B4C-8956-6FA1A498A586}"/>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D69A1F34-A281-664E-B3B5-37C737076F65}"/>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57377BA8-2333-4C4C-BCF1-2131FD84D188}"/>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C464C188-C9DA-DC42-8693-A15068203B24}"/>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2FFDF2BE-C034-4748-BB49-936EBE689DFE}"/>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259B6759-8BDA-1A40-B15D-C3ECD83CEC3F}"/>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86EA89AF-EF9E-7F4D-B51F-E707D2D41AE8}"/>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gca243c3731_0_395"/>
          <p:cNvSpPr txBox="1">
            <a:spLocks noGrp="1"/>
          </p:cNvSpPr>
          <p:nvPr>
            <p:ph type="title"/>
          </p:nvPr>
        </p:nvSpPr>
        <p:spPr>
          <a:xfrm>
            <a:off x="616025" y="384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939" name="Google Shape;939;gca243c3731_0_395"/>
          <p:cNvSpPr txBox="1">
            <a:spLocks noGrp="1"/>
          </p:cNvSpPr>
          <p:nvPr>
            <p:ph type="body" idx="2"/>
          </p:nvPr>
        </p:nvSpPr>
        <p:spPr>
          <a:xfrm>
            <a:off x="673600"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Amplitude Encoding  </a:t>
            </a:r>
            <a:endParaRPr dirty="0"/>
          </a:p>
        </p:txBody>
      </p:sp>
      <p:sp>
        <p:nvSpPr>
          <p:cNvPr id="12" name="Google Shape;1606;gca6c4a9396_0_1274">
            <a:extLst>
              <a:ext uri="{FF2B5EF4-FFF2-40B4-BE49-F238E27FC236}">
                <a16:creationId xmlns:a16="http://schemas.microsoft.com/office/drawing/2014/main" id="{1E4C0B5C-2E9E-8B4F-8230-E04CD418C02A}"/>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 name="Google Shape;1607;gca6c4a9396_0_1274">
            <a:extLst>
              <a:ext uri="{FF2B5EF4-FFF2-40B4-BE49-F238E27FC236}">
                <a16:creationId xmlns:a16="http://schemas.microsoft.com/office/drawing/2014/main" id="{116A0B78-0C7E-A74C-BE61-48116F4AAFD3}"/>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4" name="Google Shape;1608;gca6c4a9396_0_1274">
            <a:extLst>
              <a:ext uri="{FF2B5EF4-FFF2-40B4-BE49-F238E27FC236}">
                <a16:creationId xmlns:a16="http://schemas.microsoft.com/office/drawing/2014/main" id="{3183BCEB-1E9C-0449-83CE-B740708FE81F}"/>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5" name="Google Shape;1609;gca6c4a9396_0_1274">
            <a:extLst>
              <a:ext uri="{FF2B5EF4-FFF2-40B4-BE49-F238E27FC236}">
                <a16:creationId xmlns:a16="http://schemas.microsoft.com/office/drawing/2014/main" id="{69FF742E-E02F-C64A-87E3-D9318AD069F1}"/>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6" name="Google Shape;1610;gca6c4a9396_0_1274">
            <a:extLst>
              <a:ext uri="{FF2B5EF4-FFF2-40B4-BE49-F238E27FC236}">
                <a16:creationId xmlns:a16="http://schemas.microsoft.com/office/drawing/2014/main" id="{C41D9ABD-1D3E-A047-B840-EE2457EA8A04}"/>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7" name="Google Shape;1611;gca6c4a9396_0_1274">
            <a:extLst>
              <a:ext uri="{FF2B5EF4-FFF2-40B4-BE49-F238E27FC236}">
                <a16:creationId xmlns:a16="http://schemas.microsoft.com/office/drawing/2014/main" id="{EEB08156-FE54-4848-B580-0D1A83B563DE}"/>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8" name="Google Shape;1612;gca6c4a9396_0_1274">
            <a:extLst>
              <a:ext uri="{FF2B5EF4-FFF2-40B4-BE49-F238E27FC236}">
                <a16:creationId xmlns:a16="http://schemas.microsoft.com/office/drawing/2014/main" id="{DCE607D0-525F-F247-B7D1-9613FEBA15A1}"/>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19" name="Google Shape;1613;gca6c4a9396_0_1274">
            <a:extLst>
              <a:ext uri="{FF2B5EF4-FFF2-40B4-BE49-F238E27FC236}">
                <a16:creationId xmlns:a16="http://schemas.microsoft.com/office/drawing/2014/main" id="{2F3F42E4-368E-894E-8F2F-DE9EA23A9D73}"/>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51"/>
        <p:cNvGrpSpPr/>
        <p:nvPr/>
      </p:nvGrpSpPr>
      <p:grpSpPr>
        <a:xfrm>
          <a:off x="0" y="0"/>
          <a:ext cx="0" cy="0"/>
          <a:chOff x="0" y="0"/>
          <a:chExt cx="0" cy="0"/>
        </a:xfrm>
      </p:grpSpPr>
      <p:sp>
        <p:nvSpPr>
          <p:cNvPr id="952" name="Google Shape;952;gca6c4a9396_0_1141"/>
          <p:cNvSpPr txBox="1">
            <a:spLocks noGrp="1"/>
          </p:cNvSpPr>
          <p:nvPr>
            <p:ph type="title"/>
          </p:nvPr>
        </p:nvSpPr>
        <p:spPr>
          <a:xfrm>
            <a:off x="616025" y="4806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953" name="Google Shape;953;gca6c4a9396_0_1141"/>
          <p:cNvSpPr txBox="1">
            <a:spLocks noGrp="1"/>
          </p:cNvSpPr>
          <p:nvPr>
            <p:ph type="body" idx="1"/>
          </p:nvPr>
        </p:nvSpPr>
        <p:spPr>
          <a:xfrm>
            <a:off x="747625" y="1302200"/>
            <a:ext cx="7962000" cy="3093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04800" algn="l" rtl="0">
              <a:spcBef>
                <a:spcPts val="1134"/>
              </a:spcBef>
              <a:spcAft>
                <a:spcPts val="0"/>
              </a:spcAft>
              <a:buClr>
                <a:srgbClr val="000000"/>
              </a:buClr>
              <a:buSzPts val="1800"/>
              <a:buChar char="–"/>
            </a:pPr>
            <a:r>
              <a:rPr lang="en-GB">
                <a:solidFill>
                  <a:srgbClr val="000000"/>
                </a:solidFill>
              </a:rPr>
              <a:t>It is one way of encoding classical information into amplitudes of quantum states .</a:t>
            </a:r>
            <a:endParaRPr>
              <a:solidFill>
                <a:srgbClr val="000000"/>
              </a:solidFill>
            </a:endParaRPr>
          </a:p>
          <a:p>
            <a:pPr marL="317500" lvl="0" indent="0" algn="l" rtl="0">
              <a:spcBef>
                <a:spcPts val="1134"/>
              </a:spcBef>
              <a:spcAft>
                <a:spcPts val="0"/>
              </a:spcAft>
              <a:buNone/>
            </a:pPr>
            <a:endParaRPr>
              <a:solidFill>
                <a:srgbClr val="000000"/>
              </a:solidFill>
            </a:endParaRPr>
          </a:p>
          <a:p>
            <a:pPr marL="0" lvl="0" indent="0" algn="l" rtl="0">
              <a:spcBef>
                <a:spcPts val="1134"/>
              </a:spcBef>
              <a:spcAft>
                <a:spcPts val="0"/>
              </a:spcAft>
              <a:buNone/>
            </a:pPr>
            <a:endParaRPr>
              <a:solidFill>
                <a:srgbClr val="000000"/>
              </a:solidFill>
            </a:endParaRPr>
          </a:p>
          <a:p>
            <a:pPr marL="0" lvl="0" indent="0" algn="l" rtl="0">
              <a:spcBef>
                <a:spcPts val="1134"/>
              </a:spcBef>
              <a:spcAft>
                <a:spcPts val="0"/>
              </a:spcAft>
              <a:buNone/>
            </a:pPr>
            <a:endParaRPr/>
          </a:p>
        </p:txBody>
      </p:sp>
      <p:sp>
        <p:nvSpPr>
          <p:cNvPr id="954" name="Google Shape;954;gca6c4a9396_0_1141"/>
          <p:cNvSpPr txBox="1">
            <a:spLocks noGrp="1"/>
          </p:cNvSpPr>
          <p:nvPr>
            <p:ph type="body" idx="2"/>
          </p:nvPr>
        </p:nvSpPr>
        <p:spPr>
          <a:xfrm>
            <a:off x="673600" y="8407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Amplitude Encoding → What it is   </a:t>
            </a:r>
            <a:endParaRPr dirty="0"/>
          </a:p>
        </p:txBody>
      </p:sp>
      <p:sp>
        <p:nvSpPr>
          <p:cNvPr id="13" name="Google Shape;1606;gca6c4a9396_0_1274">
            <a:extLst>
              <a:ext uri="{FF2B5EF4-FFF2-40B4-BE49-F238E27FC236}">
                <a16:creationId xmlns:a16="http://schemas.microsoft.com/office/drawing/2014/main" id="{7A042DBC-A1FC-1F46-B584-5F771033EC5B}"/>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F139109A-2F23-BA4D-99D9-D4DC90CA5D60}"/>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348C0F8D-67C2-5146-A2B5-F50ED79327DA}"/>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40A58688-0FAA-7048-BFCD-B9670A70FC2C}"/>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C2110290-36D5-6740-8970-F62C537310CE}"/>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6AC5853D-E3E1-D840-A889-4DCC108D387E}"/>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F32613EA-2DB4-9947-B254-E92DC1B1686E}"/>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AB244C8B-B672-DD46-BD98-F2B7F5EAD985}"/>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gca6c4a9396_0_1155"/>
          <p:cNvSpPr txBox="1">
            <a:spLocks noGrp="1"/>
          </p:cNvSpPr>
          <p:nvPr>
            <p:ph type="title"/>
          </p:nvPr>
        </p:nvSpPr>
        <p:spPr>
          <a:xfrm>
            <a:off x="520775" y="4405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968" name="Google Shape;968;gca6c4a9396_0_1155"/>
          <p:cNvSpPr txBox="1">
            <a:spLocks noGrp="1"/>
          </p:cNvSpPr>
          <p:nvPr>
            <p:ph type="body" idx="1"/>
          </p:nvPr>
        </p:nvSpPr>
        <p:spPr>
          <a:xfrm>
            <a:off x="747625" y="1302200"/>
            <a:ext cx="7962000" cy="3093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dirty="0"/>
          </a:p>
          <a:p>
            <a:pPr marL="317500" lvl="1" indent="-304800" algn="l" rtl="0">
              <a:spcBef>
                <a:spcPts val="1134"/>
              </a:spcBef>
              <a:spcAft>
                <a:spcPts val="0"/>
              </a:spcAft>
              <a:buClr>
                <a:srgbClr val="000000"/>
              </a:buClr>
              <a:buSzPts val="1800"/>
              <a:buChar char="–"/>
            </a:pPr>
            <a:r>
              <a:rPr lang="en-GB" dirty="0">
                <a:solidFill>
                  <a:srgbClr val="000000"/>
                </a:solidFill>
              </a:rPr>
              <a:t>It is one way of encoding classical information into amplitudes of quantum states .</a:t>
            </a:r>
            <a:endParaRPr dirty="0">
              <a:solidFill>
                <a:srgbClr val="000000"/>
              </a:solidFill>
            </a:endParaRPr>
          </a:p>
          <a:p>
            <a:pPr marL="317500" lvl="0" indent="0" algn="l" rtl="0">
              <a:spcBef>
                <a:spcPts val="1134"/>
              </a:spcBef>
              <a:spcAft>
                <a:spcPts val="0"/>
              </a:spcAft>
              <a:buNone/>
            </a:pPr>
            <a:endParaRPr dirty="0">
              <a:solidFill>
                <a:srgbClr val="000000"/>
              </a:solidFill>
            </a:endParaRPr>
          </a:p>
          <a:p>
            <a:pPr marL="317500" lvl="1" indent="-330200" algn="l" rtl="0">
              <a:lnSpc>
                <a:spcPct val="115000"/>
              </a:lnSpc>
              <a:spcBef>
                <a:spcPts val="0"/>
              </a:spcBef>
              <a:spcAft>
                <a:spcPts val="0"/>
              </a:spcAft>
              <a:buClr>
                <a:srgbClr val="000000"/>
              </a:buClr>
              <a:buSzPts val="2000"/>
              <a:buChar char="–"/>
            </a:pPr>
            <a:r>
              <a:rPr lang="en-GB" dirty="0">
                <a:solidFill>
                  <a:srgbClr val="000000"/>
                </a:solidFill>
              </a:rPr>
              <a:t>1.)  </a:t>
            </a:r>
            <a:r>
              <a:rPr lang="en-GB" dirty="0">
                <a:solidFill>
                  <a:srgbClr val="000000"/>
                </a:solidFill>
                <a:highlight>
                  <a:srgbClr val="FFFFFF"/>
                </a:highlight>
              </a:rPr>
              <a:t>Mapping the coordinates of a vector into the values of the amplitudes of a quantum state. </a:t>
            </a:r>
            <a:endParaRPr dirty="0">
              <a:solidFill>
                <a:srgbClr val="000000"/>
              </a:solidFill>
              <a:highlight>
                <a:srgbClr val="FFFFFF"/>
              </a:highlight>
            </a:endParaRPr>
          </a:p>
          <a:p>
            <a:pPr marL="317500" lvl="1" indent="-317500" algn="l" rtl="0">
              <a:spcBef>
                <a:spcPts val="1134"/>
              </a:spcBef>
              <a:spcAft>
                <a:spcPts val="0"/>
              </a:spcAft>
              <a:buClr>
                <a:srgbClr val="000000"/>
              </a:buClr>
              <a:buSzPts val="2000"/>
              <a:buFont typeface="Calibri"/>
              <a:buChar char="–"/>
            </a:pPr>
            <a:r>
              <a:rPr lang="en-GB" dirty="0">
                <a:solidFill>
                  <a:srgbClr val="000000"/>
                </a:solidFill>
                <a:highlight>
                  <a:srgbClr val="FFFFFF"/>
                </a:highlight>
              </a:rPr>
              <a:t>2.) It requires the vector to be normalised and to have a power of two dimension</a:t>
            </a:r>
            <a:endParaRPr dirty="0">
              <a:solidFill>
                <a:srgbClr val="000000"/>
              </a:solidFill>
            </a:endParaRPr>
          </a:p>
          <a:p>
            <a:pPr marL="0" lvl="0" indent="0" algn="l" rtl="0">
              <a:spcBef>
                <a:spcPts val="1134"/>
              </a:spcBef>
              <a:spcAft>
                <a:spcPts val="0"/>
              </a:spcAft>
              <a:buNone/>
            </a:pPr>
            <a:endParaRPr dirty="0"/>
          </a:p>
        </p:txBody>
      </p:sp>
      <p:sp>
        <p:nvSpPr>
          <p:cNvPr id="969" name="Google Shape;969;gca6c4a9396_0_1155"/>
          <p:cNvSpPr txBox="1">
            <a:spLocks noGrp="1"/>
          </p:cNvSpPr>
          <p:nvPr>
            <p:ph type="body" idx="2"/>
          </p:nvPr>
        </p:nvSpPr>
        <p:spPr>
          <a:xfrm>
            <a:off x="636350"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Amplitude Encoding: What it is  ??</a:t>
            </a:r>
            <a:endParaRPr dirty="0"/>
          </a:p>
        </p:txBody>
      </p:sp>
      <p:sp>
        <p:nvSpPr>
          <p:cNvPr id="13" name="Google Shape;1606;gca6c4a9396_0_1274">
            <a:extLst>
              <a:ext uri="{FF2B5EF4-FFF2-40B4-BE49-F238E27FC236}">
                <a16:creationId xmlns:a16="http://schemas.microsoft.com/office/drawing/2014/main" id="{E3D7FF61-2722-9247-91F7-B45ED0F3C239}"/>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862DEA83-9D60-A744-9A56-D26ADFCEC864}"/>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341F0063-170E-2941-A95F-D2375C03767A}"/>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A9871518-3A9A-A84F-B061-A727CF4ED2D0}"/>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F307C8D5-92BF-4A4A-B1EF-8D0D6CC5EC95}"/>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0A4E712D-5AE5-704B-AB19-2CDF94BE0A56}"/>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E9FA2E4D-6917-6441-B184-595EBB3FC947}"/>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354283F2-BBAB-3641-9092-F94B5EEB1316}"/>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gca6c4a9396_0_812"/>
          <p:cNvSpPr txBox="1">
            <a:spLocks noGrp="1"/>
          </p:cNvSpPr>
          <p:nvPr>
            <p:ph type="title"/>
          </p:nvPr>
        </p:nvSpPr>
        <p:spPr>
          <a:xfrm>
            <a:off x="564100" y="468775"/>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Introduction </a:t>
            </a:r>
            <a:endParaRPr dirty="0"/>
          </a:p>
        </p:txBody>
      </p:sp>
      <p:sp>
        <p:nvSpPr>
          <p:cNvPr id="103" name="Google Shape;103;gca6c4a9396_0_812"/>
          <p:cNvSpPr txBox="1">
            <a:spLocks noGrp="1"/>
          </p:cNvSpPr>
          <p:nvPr>
            <p:ph type="body" idx="1"/>
          </p:nvPr>
        </p:nvSpPr>
        <p:spPr>
          <a:xfrm>
            <a:off x="372575" y="168360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sp>
        <p:nvSpPr>
          <p:cNvPr id="104" name="Google Shape;104;gca6c4a9396_0_812"/>
          <p:cNvSpPr txBox="1">
            <a:spLocks noGrp="1"/>
          </p:cNvSpPr>
          <p:nvPr>
            <p:ph type="body" idx="2"/>
          </p:nvPr>
        </p:nvSpPr>
        <p:spPr>
          <a:xfrm>
            <a:off x="747625" y="85523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Why ❓❓</a:t>
            </a:r>
            <a:endParaRPr dirty="0"/>
          </a:p>
        </p:txBody>
      </p:sp>
      <p:sp>
        <p:nvSpPr>
          <p:cNvPr id="105" name="Google Shape;105;gca6c4a9396_0_812"/>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14" name="Google Shape;114;gca6c4a9396_0_812"/>
          <p:cNvSpPr txBox="1"/>
          <p:nvPr/>
        </p:nvSpPr>
        <p:spPr>
          <a:xfrm>
            <a:off x="4479500" y="1722275"/>
            <a:ext cx="700200" cy="692700"/>
          </a:xfrm>
          <a:prstGeom prst="rect">
            <a:avLst/>
          </a:prstGeom>
          <a:noFill/>
          <a:ln>
            <a:noFill/>
          </a:ln>
        </p:spPr>
        <p:txBody>
          <a:bodyPr spcFirstLastPara="1" wrap="square" lIns="91425" tIns="91425" rIns="91425" bIns="91425" anchor="t" anchorCtr="0">
            <a:spAutoFit/>
          </a:bodyPr>
          <a:lstStyle/>
          <a:p>
            <a:pPr marL="0" lvl="0" indent="0" algn="l" rtl="0">
              <a:spcBef>
                <a:spcPts val="1134"/>
              </a:spcBef>
              <a:spcAft>
                <a:spcPts val="0"/>
              </a:spcAft>
              <a:buNone/>
            </a:pPr>
            <a:r>
              <a:rPr lang="en-GB" sz="3300" b="1">
                <a:solidFill>
                  <a:schemeClr val="dk1"/>
                </a:solidFill>
                <a:latin typeface="Calibri"/>
                <a:ea typeface="Calibri"/>
                <a:cs typeface="Calibri"/>
                <a:sym typeface="Calibri"/>
              </a:rPr>
              <a:t>👎</a:t>
            </a:r>
            <a:endParaRPr sz="3300">
              <a:latin typeface="Calibri"/>
              <a:ea typeface="Calibri"/>
              <a:cs typeface="Calibri"/>
              <a:sym typeface="Calibri"/>
            </a:endParaRPr>
          </a:p>
        </p:txBody>
      </p:sp>
      <p:pic>
        <p:nvPicPr>
          <p:cNvPr id="115" name="Google Shape;115;gca6c4a9396_0_812"/>
          <p:cNvPicPr preferRelativeResize="0"/>
          <p:nvPr/>
        </p:nvPicPr>
        <p:blipFill>
          <a:blip r:embed="rId3">
            <a:alphaModFix/>
          </a:blip>
          <a:stretch>
            <a:fillRect/>
          </a:stretch>
        </p:blipFill>
        <p:spPr>
          <a:xfrm>
            <a:off x="5759950" y="1585947"/>
            <a:ext cx="2305050" cy="2381250"/>
          </a:xfrm>
          <a:prstGeom prst="rect">
            <a:avLst/>
          </a:prstGeom>
          <a:noFill/>
          <a:ln>
            <a:noFill/>
          </a:ln>
        </p:spPr>
      </p:pic>
      <p:pic>
        <p:nvPicPr>
          <p:cNvPr id="116" name="Google Shape;116;gca6c4a9396_0_812"/>
          <p:cNvPicPr preferRelativeResize="0"/>
          <p:nvPr/>
        </p:nvPicPr>
        <p:blipFill rotWithShape="1">
          <a:blip r:embed="rId4">
            <a:alphaModFix/>
          </a:blip>
          <a:srcRect r="5365"/>
          <a:stretch/>
        </p:blipFill>
        <p:spPr>
          <a:xfrm>
            <a:off x="965575" y="1683600"/>
            <a:ext cx="2991975" cy="2675864"/>
          </a:xfrm>
          <a:prstGeom prst="rect">
            <a:avLst/>
          </a:prstGeom>
          <a:noFill/>
          <a:ln>
            <a:noFill/>
          </a:ln>
        </p:spPr>
      </p:pic>
      <p:sp>
        <p:nvSpPr>
          <p:cNvPr id="17" name="Google Shape;1606;gca6c4a9396_0_1274">
            <a:extLst>
              <a:ext uri="{FF2B5EF4-FFF2-40B4-BE49-F238E27FC236}">
                <a16:creationId xmlns:a16="http://schemas.microsoft.com/office/drawing/2014/main" id="{A66E1FCD-D019-3943-84FD-38D3ABD63F97}"/>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8" name="Google Shape;1607;gca6c4a9396_0_1274">
            <a:extLst>
              <a:ext uri="{FF2B5EF4-FFF2-40B4-BE49-F238E27FC236}">
                <a16:creationId xmlns:a16="http://schemas.microsoft.com/office/drawing/2014/main" id="{46F4D565-953A-2443-94FE-318BF996CE52}"/>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9" name="Google Shape;1608;gca6c4a9396_0_1274">
            <a:extLst>
              <a:ext uri="{FF2B5EF4-FFF2-40B4-BE49-F238E27FC236}">
                <a16:creationId xmlns:a16="http://schemas.microsoft.com/office/drawing/2014/main" id="{BD00ADE1-1322-D146-92E5-537B715C4C59}"/>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0" name="Google Shape;1609;gca6c4a9396_0_1274">
            <a:extLst>
              <a:ext uri="{FF2B5EF4-FFF2-40B4-BE49-F238E27FC236}">
                <a16:creationId xmlns:a16="http://schemas.microsoft.com/office/drawing/2014/main" id="{7739AE8C-7385-834A-84CB-72C307B25D21}"/>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1" name="Google Shape;1610;gca6c4a9396_0_1274">
            <a:extLst>
              <a:ext uri="{FF2B5EF4-FFF2-40B4-BE49-F238E27FC236}">
                <a16:creationId xmlns:a16="http://schemas.microsoft.com/office/drawing/2014/main" id="{566EBDAE-6313-DE46-9402-4CB08A53487F}"/>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2" name="Google Shape;1611;gca6c4a9396_0_1274">
            <a:extLst>
              <a:ext uri="{FF2B5EF4-FFF2-40B4-BE49-F238E27FC236}">
                <a16:creationId xmlns:a16="http://schemas.microsoft.com/office/drawing/2014/main" id="{A0C1CCB9-1E4D-F245-9B97-4E3034D5ACE2}"/>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3" name="Google Shape;1612;gca6c4a9396_0_1274">
            <a:extLst>
              <a:ext uri="{FF2B5EF4-FFF2-40B4-BE49-F238E27FC236}">
                <a16:creationId xmlns:a16="http://schemas.microsoft.com/office/drawing/2014/main" id="{02F5C257-56CC-2744-90AF-CAD44B080B53}"/>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4" name="Google Shape;1613;gca6c4a9396_0_1274">
            <a:extLst>
              <a:ext uri="{FF2B5EF4-FFF2-40B4-BE49-F238E27FC236}">
                <a16:creationId xmlns:a16="http://schemas.microsoft.com/office/drawing/2014/main" id="{851E72DC-066F-FB4F-B501-B4B5A0521B1C}"/>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40663536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gca6c4a9396_0_1169"/>
          <p:cNvSpPr txBox="1">
            <a:spLocks noGrp="1"/>
          </p:cNvSpPr>
          <p:nvPr>
            <p:ph type="title"/>
          </p:nvPr>
        </p:nvSpPr>
        <p:spPr>
          <a:xfrm>
            <a:off x="464792" y="487898"/>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997" name="Google Shape;997;gca6c4a9396_0_1169"/>
          <p:cNvSpPr txBox="1">
            <a:spLocks noGrp="1"/>
          </p:cNvSpPr>
          <p:nvPr>
            <p:ph type="body" idx="2"/>
          </p:nvPr>
        </p:nvSpPr>
        <p:spPr>
          <a:xfrm>
            <a:off x="575525" y="843724"/>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Amplitude Encoding  → Implementation: Data Preparation </a:t>
            </a:r>
            <a:endParaRPr dirty="0"/>
          </a:p>
        </p:txBody>
      </p:sp>
      <p:pic>
        <p:nvPicPr>
          <p:cNvPr id="6" name="Picture 5" descr="Text&#10;&#10;Description automatically generated">
            <a:extLst>
              <a:ext uri="{FF2B5EF4-FFF2-40B4-BE49-F238E27FC236}">
                <a16:creationId xmlns:a16="http://schemas.microsoft.com/office/drawing/2014/main" id="{9149372E-CFD2-0B40-8E76-52C9CD1DDF0E}"/>
              </a:ext>
            </a:extLst>
          </p:cNvPr>
          <p:cNvPicPr>
            <a:picLocks noChangeAspect="1"/>
          </p:cNvPicPr>
          <p:nvPr/>
        </p:nvPicPr>
        <p:blipFill>
          <a:blip r:embed="rId3"/>
          <a:stretch>
            <a:fillRect/>
          </a:stretch>
        </p:blipFill>
        <p:spPr>
          <a:xfrm>
            <a:off x="156047" y="1818197"/>
            <a:ext cx="8765056" cy="1758507"/>
          </a:xfrm>
          <a:prstGeom prst="rect">
            <a:avLst/>
          </a:prstGeom>
          <a:ln>
            <a:noFill/>
          </a:ln>
          <a:effectLst>
            <a:outerShdw blurRad="190500" algn="tl" rotWithShape="0">
              <a:srgbClr val="000000">
                <a:alpha val="70000"/>
              </a:srgbClr>
            </a:outerShdw>
          </a:effectLst>
        </p:spPr>
      </p:pic>
      <p:sp>
        <p:nvSpPr>
          <p:cNvPr id="13" name="Google Shape;1606;gca6c4a9396_0_1274">
            <a:extLst>
              <a:ext uri="{FF2B5EF4-FFF2-40B4-BE49-F238E27FC236}">
                <a16:creationId xmlns:a16="http://schemas.microsoft.com/office/drawing/2014/main" id="{C791EC1F-88E7-8044-8C0C-BCEB17E32C8E}"/>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080E9231-ACD2-4047-846B-76FFFA46DBC3}"/>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39DE07F8-3836-0344-A5B8-85BB2BEBD4AA}"/>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4C1DE126-8CC9-B046-8D0C-97689ECAEECD}"/>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552AC65A-9873-A348-AA48-E08C12424CCD}"/>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E79265AC-0C7A-674B-B7AA-59900952BD38}"/>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A95936A2-A056-144F-8327-A485B79E82E2}"/>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5A794CE7-B73A-7845-8432-B8F164550726}"/>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7329377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gca6c4a9396_0_1169"/>
          <p:cNvSpPr txBox="1">
            <a:spLocks noGrp="1"/>
          </p:cNvSpPr>
          <p:nvPr>
            <p:ph type="title"/>
          </p:nvPr>
        </p:nvSpPr>
        <p:spPr>
          <a:xfrm>
            <a:off x="418139" y="411957"/>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997" name="Google Shape;997;gca6c4a9396_0_1169"/>
          <p:cNvSpPr txBox="1">
            <a:spLocks noGrp="1"/>
          </p:cNvSpPr>
          <p:nvPr>
            <p:ph type="body" idx="2"/>
          </p:nvPr>
        </p:nvSpPr>
        <p:spPr>
          <a:xfrm>
            <a:off x="493125" y="780581"/>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Amplitude Encoding  → Implementation: Data Preparation </a:t>
            </a:r>
            <a:endParaRPr dirty="0"/>
          </a:p>
        </p:txBody>
      </p:sp>
      <p:pic>
        <p:nvPicPr>
          <p:cNvPr id="1006" name="Google Shape;1006;gca6c4a9396_0_1169"/>
          <p:cNvPicPr preferRelativeResize="0"/>
          <p:nvPr/>
        </p:nvPicPr>
        <p:blipFill rotWithShape="1">
          <a:blip r:embed="rId3">
            <a:alphaModFix/>
          </a:blip>
          <a:srcRect b="83396"/>
          <a:stretch/>
        </p:blipFill>
        <p:spPr>
          <a:xfrm>
            <a:off x="1068975" y="1217275"/>
            <a:ext cx="7006051" cy="586575"/>
          </a:xfrm>
          <a:prstGeom prst="rect">
            <a:avLst/>
          </a:prstGeom>
          <a:noFill/>
          <a:ln>
            <a:noFill/>
          </a:ln>
          <a:effectLst>
            <a:outerShdw blurRad="57150" dist="19050" dir="5400000" algn="bl" rotWithShape="0">
              <a:srgbClr val="000000">
                <a:alpha val="45000"/>
              </a:srgbClr>
            </a:outerShdw>
          </a:effectLst>
        </p:spPr>
      </p:pic>
      <p:pic>
        <p:nvPicPr>
          <p:cNvPr id="1007" name="Google Shape;1007;gca6c4a9396_0_1169"/>
          <p:cNvPicPr preferRelativeResize="0"/>
          <p:nvPr/>
        </p:nvPicPr>
        <p:blipFill rotWithShape="1">
          <a:blip r:embed="rId3">
            <a:alphaModFix/>
          </a:blip>
          <a:srcRect t="15038" b="63613"/>
          <a:stretch/>
        </p:blipFill>
        <p:spPr>
          <a:xfrm>
            <a:off x="1076100" y="2014050"/>
            <a:ext cx="7006051" cy="647925"/>
          </a:xfrm>
          <a:prstGeom prst="rect">
            <a:avLst/>
          </a:prstGeom>
          <a:noFill/>
          <a:ln>
            <a:noFill/>
          </a:ln>
          <a:effectLst>
            <a:outerShdw blurRad="57150" dist="19050" dir="5400000" algn="bl" rotWithShape="0">
              <a:srgbClr val="000000">
                <a:alpha val="43000"/>
              </a:srgbClr>
            </a:outerShdw>
          </a:effectLst>
        </p:spPr>
      </p:pic>
      <p:pic>
        <p:nvPicPr>
          <p:cNvPr id="1008" name="Google Shape;1008;gca6c4a9396_0_1169"/>
          <p:cNvPicPr preferRelativeResize="0"/>
          <p:nvPr/>
        </p:nvPicPr>
        <p:blipFill rotWithShape="1">
          <a:blip r:embed="rId3">
            <a:alphaModFix/>
          </a:blip>
          <a:srcRect t="35872" b="42778"/>
          <a:stretch/>
        </p:blipFill>
        <p:spPr>
          <a:xfrm>
            <a:off x="1068974" y="2846139"/>
            <a:ext cx="7006051" cy="647925"/>
          </a:xfrm>
          <a:prstGeom prst="rect">
            <a:avLst/>
          </a:prstGeom>
          <a:noFill/>
          <a:ln>
            <a:noFill/>
          </a:ln>
          <a:effectLst>
            <a:outerShdw blurRad="57150" dist="19050" dir="5400000" algn="bl" rotWithShape="0">
              <a:srgbClr val="000000">
                <a:alpha val="45000"/>
              </a:srgbClr>
            </a:outerShdw>
          </a:effectLst>
        </p:spPr>
      </p:pic>
      <p:pic>
        <p:nvPicPr>
          <p:cNvPr id="3" name="Picture 2" descr="Text&#10;&#10;Description automatically generated">
            <a:extLst>
              <a:ext uri="{FF2B5EF4-FFF2-40B4-BE49-F238E27FC236}">
                <a16:creationId xmlns:a16="http://schemas.microsoft.com/office/drawing/2014/main" id="{4E008F1B-F73B-FE4B-8611-3AEFF8584E9B}"/>
              </a:ext>
            </a:extLst>
          </p:cNvPr>
          <p:cNvPicPr>
            <a:picLocks noChangeAspect="1"/>
          </p:cNvPicPr>
          <p:nvPr/>
        </p:nvPicPr>
        <p:blipFill>
          <a:blip r:embed="rId4"/>
          <a:stretch>
            <a:fillRect/>
          </a:stretch>
        </p:blipFill>
        <p:spPr>
          <a:xfrm>
            <a:off x="1076100" y="3652192"/>
            <a:ext cx="6998925" cy="1049291"/>
          </a:xfrm>
          <a:prstGeom prst="rect">
            <a:avLst/>
          </a:prstGeom>
          <a:ln>
            <a:noFill/>
          </a:ln>
          <a:effectLst>
            <a:outerShdw blurRad="190500" algn="tl" rotWithShape="0">
              <a:srgbClr val="000000">
                <a:alpha val="70000"/>
              </a:srgbClr>
            </a:outerShdw>
          </a:effectLst>
        </p:spPr>
      </p:pic>
      <p:sp>
        <p:nvSpPr>
          <p:cNvPr id="16" name="Google Shape;1606;gca6c4a9396_0_1274">
            <a:extLst>
              <a:ext uri="{FF2B5EF4-FFF2-40B4-BE49-F238E27FC236}">
                <a16:creationId xmlns:a16="http://schemas.microsoft.com/office/drawing/2014/main" id="{A55D5139-6848-DC46-86C2-9DAD02B98904}"/>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7" name="Google Shape;1607;gca6c4a9396_0_1274">
            <a:extLst>
              <a:ext uri="{FF2B5EF4-FFF2-40B4-BE49-F238E27FC236}">
                <a16:creationId xmlns:a16="http://schemas.microsoft.com/office/drawing/2014/main" id="{3D24A5BF-15D7-1045-B9BC-C69E0EB693D5}"/>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8" name="Google Shape;1608;gca6c4a9396_0_1274">
            <a:extLst>
              <a:ext uri="{FF2B5EF4-FFF2-40B4-BE49-F238E27FC236}">
                <a16:creationId xmlns:a16="http://schemas.microsoft.com/office/drawing/2014/main" id="{12AEA905-E60D-C749-A755-D3ED893ECE77}"/>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9" name="Google Shape;1609;gca6c4a9396_0_1274">
            <a:extLst>
              <a:ext uri="{FF2B5EF4-FFF2-40B4-BE49-F238E27FC236}">
                <a16:creationId xmlns:a16="http://schemas.microsoft.com/office/drawing/2014/main" id="{F6EF48B4-8A10-E949-88D9-DD5716214E08}"/>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0" name="Google Shape;1610;gca6c4a9396_0_1274">
            <a:extLst>
              <a:ext uri="{FF2B5EF4-FFF2-40B4-BE49-F238E27FC236}">
                <a16:creationId xmlns:a16="http://schemas.microsoft.com/office/drawing/2014/main" id="{090B961C-DB8F-724B-B048-0390418C58E3}"/>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1" name="Google Shape;1611;gca6c4a9396_0_1274">
            <a:extLst>
              <a:ext uri="{FF2B5EF4-FFF2-40B4-BE49-F238E27FC236}">
                <a16:creationId xmlns:a16="http://schemas.microsoft.com/office/drawing/2014/main" id="{444C878A-1239-8F43-8B7A-53A744F02D90}"/>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2" name="Google Shape;1612;gca6c4a9396_0_1274">
            <a:extLst>
              <a:ext uri="{FF2B5EF4-FFF2-40B4-BE49-F238E27FC236}">
                <a16:creationId xmlns:a16="http://schemas.microsoft.com/office/drawing/2014/main" id="{B980A417-308E-A94B-A72E-0E657F9FDA30}"/>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3" name="Google Shape;1613;gca6c4a9396_0_1274">
            <a:extLst>
              <a:ext uri="{FF2B5EF4-FFF2-40B4-BE49-F238E27FC236}">
                <a16:creationId xmlns:a16="http://schemas.microsoft.com/office/drawing/2014/main" id="{57D8DA12-BBEC-EF47-988A-4245C2D8942C}"/>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gca243c3731_0_483"/>
          <p:cNvSpPr txBox="1">
            <a:spLocks noGrp="1"/>
          </p:cNvSpPr>
          <p:nvPr>
            <p:ph type="title"/>
          </p:nvPr>
        </p:nvSpPr>
        <p:spPr>
          <a:xfrm>
            <a:off x="541380" y="492226"/>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1015" name="Google Shape;1015;gca243c3731_0_483"/>
          <p:cNvSpPr txBox="1">
            <a:spLocks noGrp="1"/>
          </p:cNvSpPr>
          <p:nvPr>
            <p:ph type="body" idx="2"/>
          </p:nvPr>
        </p:nvSpPr>
        <p:spPr>
          <a:xfrm>
            <a:off x="673600" y="817444"/>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Amplitude Encoding  → Implementation: State Circuit</a:t>
            </a:r>
            <a:endParaRPr/>
          </a:p>
        </p:txBody>
      </p:sp>
      <p:pic>
        <p:nvPicPr>
          <p:cNvPr id="1024" name="Google Shape;1024;gca243c3731_0_483"/>
          <p:cNvPicPr preferRelativeResize="0"/>
          <p:nvPr/>
        </p:nvPicPr>
        <p:blipFill>
          <a:blip r:embed="rId3">
            <a:alphaModFix/>
          </a:blip>
          <a:stretch>
            <a:fillRect/>
          </a:stretch>
        </p:blipFill>
        <p:spPr>
          <a:xfrm>
            <a:off x="747625" y="1232351"/>
            <a:ext cx="4489875" cy="3473499"/>
          </a:xfrm>
          <a:prstGeom prst="rect">
            <a:avLst/>
          </a:prstGeom>
          <a:noFill/>
          <a:ln>
            <a:noFill/>
          </a:ln>
          <a:effectLst>
            <a:outerShdw blurRad="57150" dist="19050" dir="5400000" algn="bl" rotWithShape="0">
              <a:srgbClr val="000000">
                <a:alpha val="40000"/>
              </a:srgbClr>
            </a:outerShdw>
          </a:effectLst>
        </p:spPr>
      </p:pic>
      <p:sp>
        <p:nvSpPr>
          <p:cNvPr id="1025" name="Google Shape;1025;gca243c3731_0_483"/>
          <p:cNvSpPr txBox="1">
            <a:spLocks noGrp="1"/>
          </p:cNvSpPr>
          <p:nvPr>
            <p:ph type="body" idx="1"/>
          </p:nvPr>
        </p:nvSpPr>
        <p:spPr>
          <a:xfrm>
            <a:off x="5444850" y="439385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500" b="0" dirty="0"/>
              <a:t>[4] </a:t>
            </a:r>
            <a:r>
              <a:rPr lang="en-GB" sz="500" b="0" dirty="0">
                <a:highlight>
                  <a:srgbClr val="E4E8EE"/>
                </a:highlight>
                <a:latin typeface="Arial"/>
                <a:ea typeface="Arial"/>
                <a:cs typeface="Arial"/>
                <a:sym typeface="Arial"/>
              </a:rPr>
              <a:t>M. </a:t>
            </a:r>
            <a:r>
              <a:rPr lang="en-GB" sz="500" b="0" dirty="0" err="1">
                <a:highlight>
                  <a:srgbClr val="E4E8EE"/>
                </a:highlight>
                <a:latin typeface="Arial"/>
                <a:ea typeface="Arial"/>
                <a:cs typeface="Arial"/>
                <a:sym typeface="Arial"/>
              </a:rPr>
              <a:t>Sawerwain</a:t>
            </a:r>
            <a:r>
              <a:rPr lang="en-GB" sz="500" b="0" dirty="0">
                <a:highlight>
                  <a:srgbClr val="E4E8EE"/>
                </a:highlight>
                <a:latin typeface="Arial"/>
                <a:ea typeface="Arial"/>
                <a:cs typeface="Arial"/>
                <a:sym typeface="Arial"/>
              </a:rPr>
              <a:t>,  </a:t>
            </a:r>
            <a:endParaRPr sz="500" b="0" dirty="0">
              <a:highlight>
                <a:srgbClr val="E4E8EE"/>
              </a:highlight>
              <a:latin typeface="Arial"/>
              <a:ea typeface="Arial"/>
              <a:cs typeface="Arial"/>
              <a:sym typeface="Arial"/>
            </a:endParaRPr>
          </a:p>
          <a:p>
            <a:pPr marL="0" lvl="0" indent="0" algn="l" rtl="0">
              <a:spcBef>
                <a:spcPts val="0"/>
              </a:spcBef>
              <a:spcAft>
                <a:spcPts val="0"/>
              </a:spcAft>
              <a:buNone/>
            </a:pPr>
            <a:r>
              <a:rPr lang="en-GB" sz="500" b="0" dirty="0">
                <a:highlight>
                  <a:srgbClr val="E4E8EE"/>
                </a:highlight>
                <a:latin typeface="Arial"/>
                <a:ea typeface="Arial"/>
                <a:cs typeface="Arial"/>
                <a:sym typeface="Arial"/>
              </a:rPr>
              <a:t>M. </a:t>
            </a:r>
            <a:r>
              <a:rPr lang="en-GB" sz="500" b="0" dirty="0" err="1">
                <a:highlight>
                  <a:srgbClr val="E4E8EE"/>
                </a:highlight>
                <a:latin typeface="Arial"/>
                <a:ea typeface="Arial"/>
                <a:cs typeface="Arial"/>
                <a:sym typeface="Arial"/>
              </a:rPr>
              <a:t>Wroblewski</a:t>
            </a:r>
            <a:r>
              <a:rPr lang="en-GB" sz="500" b="0" dirty="0">
                <a:highlight>
                  <a:srgbClr val="E4E8EE"/>
                </a:highlight>
                <a:latin typeface="Arial"/>
                <a:ea typeface="Arial"/>
                <a:cs typeface="Arial"/>
                <a:sym typeface="Arial"/>
              </a:rPr>
              <a:t> (2019)</a:t>
            </a:r>
            <a:r>
              <a:rPr lang="en-GB" sz="1100" b="0" dirty="0">
                <a:highlight>
                  <a:srgbClr val="E4E8EE"/>
                </a:highlight>
                <a:latin typeface="Arial"/>
                <a:ea typeface="Arial"/>
                <a:cs typeface="Arial"/>
                <a:sym typeface="Arial"/>
              </a:rPr>
              <a:t> </a:t>
            </a:r>
            <a:endParaRPr sz="1800" b="0" dirty="0"/>
          </a:p>
        </p:txBody>
      </p:sp>
      <p:pic>
        <p:nvPicPr>
          <p:cNvPr id="3" name="Picture 2" descr="A picture containing diagram&#10;&#10;Description automatically generated">
            <a:extLst>
              <a:ext uri="{FF2B5EF4-FFF2-40B4-BE49-F238E27FC236}">
                <a16:creationId xmlns:a16="http://schemas.microsoft.com/office/drawing/2014/main" id="{B149D37F-1F7B-E545-9021-C7276D0A66E9}"/>
              </a:ext>
            </a:extLst>
          </p:cNvPr>
          <p:cNvPicPr>
            <a:picLocks noChangeAspect="1"/>
          </p:cNvPicPr>
          <p:nvPr/>
        </p:nvPicPr>
        <p:blipFill rotWithShape="1">
          <a:blip r:embed="rId4"/>
          <a:srcRect r="3514"/>
          <a:stretch/>
        </p:blipFill>
        <p:spPr>
          <a:xfrm>
            <a:off x="5427254" y="1232351"/>
            <a:ext cx="3472906" cy="666724"/>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15" name="Google Shape;1606;gca6c4a9396_0_1274">
            <a:extLst>
              <a:ext uri="{FF2B5EF4-FFF2-40B4-BE49-F238E27FC236}">
                <a16:creationId xmlns:a16="http://schemas.microsoft.com/office/drawing/2014/main" id="{47F7FA00-4271-CB41-9A8C-0F0A45F5469B}"/>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2385442E-79B0-B242-9D0D-9F24247CEB8B}"/>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7B50F4AC-D9DE-2747-B437-666657CEEB42}"/>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4D23080A-A001-8345-9E1C-61B47B8C7FC5}"/>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20BE0F1F-AF73-5247-8BF9-AC732F22E2BC}"/>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1D14A4DF-FCA8-9A4D-B7FB-D09350E06BB6}"/>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845277C1-38F1-1F43-8FEC-1973A30257C9}"/>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91CEC057-79E9-6844-8730-3B53A8DAC610}"/>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gca243c3731_0_409"/>
          <p:cNvSpPr txBox="1">
            <a:spLocks noGrp="1"/>
          </p:cNvSpPr>
          <p:nvPr>
            <p:ph type="title"/>
          </p:nvPr>
        </p:nvSpPr>
        <p:spPr>
          <a:xfrm>
            <a:off x="616025" y="384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1031" name="Google Shape;1031;gca243c3731_0_409"/>
          <p:cNvSpPr txBox="1">
            <a:spLocks noGrp="1"/>
          </p:cNvSpPr>
          <p:nvPr>
            <p:ph type="body" idx="2"/>
          </p:nvPr>
        </p:nvSpPr>
        <p:spPr>
          <a:xfrm>
            <a:off x="673672"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Feature Mapping  </a:t>
            </a:r>
            <a:endParaRPr dirty="0"/>
          </a:p>
        </p:txBody>
      </p:sp>
      <p:sp>
        <p:nvSpPr>
          <p:cNvPr id="12" name="Google Shape;1606;gca6c4a9396_0_1274">
            <a:extLst>
              <a:ext uri="{FF2B5EF4-FFF2-40B4-BE49-F238E27FC236}">
                <a16:creationId xmlns:a16="http://schemas.microsoft.com/office/drawing/2014/main" id="{F9503734-DFDF-0940-A6A3-D87BCA9B828F}"/>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 name="Google Shape;1607;gca6c4a9396_0_1274">
            <a:extLst>
              <a:ext uri="{FF2B5EF4-FFF2-40B4-BE49-F238E27FC236}">
                <a16:creationId xmlns:a16="http://schemas.microsoft.com/office/drawing/2014/main" id="{77543324-49B5-F440-8C9E-C60374B9F1BF}"/>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4" name="Google Shape;1608;gca6c4a9396_0_1274">
            <a:extLst>
              <a:ext uri="{FF2B5EF4-FFF2-40B4-BE49-F238E27FC236}">
                <a16:creationId xmlns:a16="http://schemas.microsoft.com/office/drawing/2014/main" id="{EDE96883-B473-3346-8E5B-094C77C12337}"/>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5" name="Google Shape;1609;gca6c4a9396_0_1274">
            <a:extLst>
              <a:ext uri="{FF2B5EF4-FFF2-40B4-BE49-F238E27FC236}">
                <a16:creationId xmlns:a16="http://schemas.microsoft.com/office/drawing/2014/main" id="{9E5FDD47-7703-D240-84B2-86EAD46546B7}"/>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6" name="Google Shape;1610;gca6c4a9396_0_1274">
            <a:extLst>
              <a:ext uri="{FF2B5EF4-FFF2-40B4-BE49-F238E27FC236}">
                <a16:creationId xmlns:a16="http://schemas.microsoft.com/office/drawing/2014/main" id="{C14F6DC7-625F-8E48-AC86-26CC1945C0B1}"/>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7" name="Google Shape;1611;gca6c4a9396_0_1274">
            <a:extLst>
              <a:ext uri="{FF2B5EF4-FFF2-40B4-BE49-F238E27FC236}">
                <a16:creationId xmlns:a16="http://schemas.microsoft.com/office/drawing/2014/main" id="{E0CEABCF-CAAB-AF45-B999-702087E1CC75}"/>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8" name="Google Shape;1612;gca6c4a9396_0_1274">
            <a:extLst>
              <a:ext uri="{FF2B5EF4-FFF2-40B4-BE49-F238E27FC236}">
                <a16:creationId xmlns:a16="http://schemas.microsoft.com/office/drawing/2014/main" id="{15F67DD0-28E9-9A44-AE10-0BE76E268021}"/>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19" name="Google Shape;1613;gca6c4a9396_0_1274">
            <a:extLst>
              <a:ext uri="{FF2B5EF4-FFF2-40B4-BE49-F238E27FC236}">
                <a16:creationId xmlns:a16="http://schemas.microsoft.com/office/drawing/2014/main" id="{C05AE1AA-63A2-2743-B73B-8CAF98A9F29E}"/>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43"/>
        <p:cNvGrpSpPr/>
        <p:nvPr/>
      </p:nvGrpSpPr>
      <p:grpSpPr>
        <a:xfrm>
          <a:off x="0" y="0"/>
          <a:ext cx="0" cy="0"/>
          <a:chOff x="0" y="0"/>
          <a:chExt cx="0" cy="0"/>
        </a:xfrm>
      </p:grpSpPr>
      <p:sp>
        <p:nvSpPr>
          <p:cNvPr id="1044" name="Google Shape;1044;gca6c4a9396_0_1186"/>
          <p:cNvSpPr txBox="1">
            <a:spLocks noGrp="1"/>
          </p:cNvSpPr>
          <p:nvPr>
            <p:ph type="title"/>
          </p:nvPr>
        </p:nvSpPr>
        <p:spPr>
          <a:xfrm>
            <a:off x="616025" y="384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1045" name="Google Shape;1045;gca6c4a9396_0_1186"/>
          <p:cNvSpPr txBox="1">
            <a:spLocks noGrp="1"/>
          </p:cNvSpPr>
          <p:nvPr>
            <p:ph type="body" idx="1"/>
          </p:nvPr>
        </p:nvSpPr>
        <p:spPr>
          <a:xfrm>
            <a:off x="823925" y="1302200"/>
            <a:ext cx="7885800" cy="2253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dirty="0"/>
          </a:p>
          <a:p>
            <a:pPr marL="317500" lvl="1" indent="-304800" algn="l" rtl="0">
              <a:spcBef>
                <a:spcPts val="1134"/>
              </a:spcBef>
              <a:spcAft>
                <a:spcPts val="0"/>
              </a:spcAft>
              <a:buSzPts val="1800"/>
              <a:buChar char="–"/>
            </a:pPr>
            <a:r>
              <a:rPr lang="en-GB" dirty="0"/>
              <a:t>A Feature Map reduces the amount of resources required to describe a large set of data.</a:t>
            </a:r>
            <a:endParaRPr dirty="0"/>
          </a:p>
          <a:p>
            <a:pPr marL="317500" lvl="1" indent="-317500" algn="l" rtl="0">
              <a:spcBef>
                <a:spcPts val="1134"/>
              </a:spcBef>
              <a:spcAft>
                <a:spcPts val="0"/>
              </a:spcAft>
              <a:buSzPts val="2000"/>
              <a:buChar char="–"/>
            </a:pPr>
            <a:r>
              <a:rPr lang="en-GB" b="1" i="1" dirty="0">
                <a:solidFill>
                  <a:srgbClr val="000000"/>
                </a:solidFill>
              </a:rPr>
              <a:t>V</a:t>
            </a:r>
            <a:r>
              <a:rPr lang="en-GB" i="1" dirty="0">
                <a:solidFill>
                  <a:srgbClr val="000000"/>
                </a:solidFill>
              </a:rPr>
              <a:t>(</a:t>
            </a:r>
            <a:r>
              <a:rPr lang="en-GB" dirty="0" err="1">
                <a:solidFill>
                  <a:srgbClr val="000000"/>
                </a:solidFill>
                <a:highlight>
                  <a:srgbClr val="FFFFFF"/>
                </a:highlight>
              </a:rPr>
              <a:t>Φ</a:t>
            </a:r>
            <a:r>
              <a:rPr lang="en-GB" dirty="0">
                <a:solidFill>
                  <a:srgbClr val="000000"/>
                </a:solidFill>
                <a:highlight>
                  <a:srgbClr val="FFFFFF"/>
                </a:highlight>
              </a:rPr>
              <a:t>(𝑥⃗)</a:t>
            </a:r>
            <a:r>
              <a:rPr lang="en-GB" i="1" dirty="0">
                <a:solidFill>
                  <a:srgbClr val="000000"/>
                </a:solidFill>
              </a:rPr>
              <a:t>)</a:t>
            </a:r>
            <a:r>
              <a:rPr lang="en-GB" dirty="0">
                <a:solidFill>
                  <a:srgbClr val="000000"/>
                </a:solidFill>
                <a:highlight>
                  <a:srgbClr val="FFFFFF"/>
                </a:highlight>
              </a:rPr>
              <a:t> is the parameterised circuit which converts the classical data to Quantum Data</a:t>
            </a:r>
            <a:endParaRPr dirty="0">
              <a:solidFill>
                <a:srgbClr val="000000"/>
              </a:solidFill>
              <a:highlight>
                <a:srgbClr val="FFFFFF"/>
              </a:highlight>
            </a:endParaRPr>
          </a:p>
          <a:p>
            <a:pPr marL="317500" lvl="1" indent="-317500" algn="l" rtl="0">
              <a:spcBef>
                <a:spcPts val="1134"/>
              </a:spcBef>
              <a:spcAft>
                <a:spcPts val="0"/>
              </a:spcAft>
              <a:buSzPts val="2000"/>
              <a:buFont typeface="Calibri"/>
              <a:buChar char="–"/>
            </a:pPr>
            <a:r>
              <a:rPr lang="en-GB" dirty="0">
                <a:solidFill>
                  <a:srgbClr val="000000"/>
                </a:solidFill>
                <a:highlight>
                  <a:srgbClr val="FFFFFF"/>
                </a:highlight>
              </a:rPr>
              <a:t>Here </a:t>
            </a:r>
            <a:r>
              <a:rPr lang="en-GB" dirty="0" err="1">
                <a:solidFill>
                  <a:srgbClr val="000000"/>
                </a:solidFill>
                <a:highlight>
                  <a:srgbClr val="FFFFFF"/>
                </a:highlight>
              </a:rPr>
              <a:t>Φ</a:t>
            </a:r>
            <a:r>
              <a:rPr lang="en-GB" dirty="0">
                <a:solidFill>
                  <a:srgbClr val="000000"/>
                </a:solidFill>
                <a:highlight>
                  <a:srgbClr val="FFFFFF"/>
                </a:highlight>
              </a:rPr>
              <a:t>(…) is a classical function applied on a classical data</a:t>
            </a:r>
            <a:endParaRPr dirty="0">
              <a:solidFill>
                <a:srgbClr val="000000"/>
              </a:solidFill>
              <a:highlight>
                <a:srgbClr val="FFFFFF"/>
              </a:highlight>
            </a:endParaRPr>
          </a:p>
        </p:txBody>
      </p:sp>
      <p:sp>
        <p:nvSpPr>
          <p:cNvPr id="1046" name="Google Shape;1046;gca6c4a9396_0_1186"/>
          <p:cNvSpPr txBox="1">
            <a:spLocks noGrp="1"/>
          </p:cNvSpPr>
          <p:nvPr>
            <p:ph type="body" idx="2"/>
          </p:nvPr>
        </p:nvSpPr>
        <p:spPr>
          <a:xfrm>
            <a:off x="747686"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Feature Mapping  </a:t>
            </a:r>
            <a:endParaRPr dirty="0"/>
          </a:p>
        </p:txBody>
      </p:sp>
      <p:sp>
        <p:nvSpPr>
          <p:cNvPr id="13" name="Google Shape;1606;gca6c4a9396_0_1274">
            <a:extLst>
              <a:ext uri="{FF2B5EF4-FFF2-40B4-BE49-F238E27FC236}">
                <a16:creationId xmlns:a16="http://schemas.microsoft.com/office/drawing/2014/main" id="{6D4AA936-23AD-FE4A-BF78-DE127BF02C38}"/>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A5D9CFFC-2BDB-1B49-9B1F-78410F8D89E1}"/>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BBD12995-6913-154C-B51A-F8CA58A96272}"/>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AE22339D-2072-1C4D-A179-ADE734E19E2D}"/>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0BBC3F01-F529-4948-B431-66511652643D}"/>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E6EA7E50-881B-6A43-9D8A-55EFB9CAFC62}"/>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33E720F8-D732-294D-BA69-F765D1F2D007}"/>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411B6A5D-EA42-4C4A-95E6-14DC53946F89}"/>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gca6c4a9396_0_1200"/>
          <p:cNvSpPr txBox="1">
            <a:spLocks noGrp="1"/>
          </p:cNvSpPr>
          <p:nvPr>
            <p:ph type="title"/>
          </p:nvPr>
        </p:nvSpPr>
        <p:spPr>
          <a:xfrm>
            <a:off x="616025" y="3840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1074" name="Google Shape;1074;gca6c4a9396_0_1200"/>
          <p:cNvSpPr txBox="1">
            <a:spLocks noGrp="1"/>
          </p:cNvSpPr>
          <p:nvPr>
            <p:ph type="body" idx="1"/>
          </p:nvPr>
        </p:nvSpPr>
        <p:spPr>
          <a:xfrm>
            <a:off x="881125" y="730300"/>
            <a:ext cx="7836600" cy="38412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30200" algn="l" rtl="0">
              <a:lnSpc>
                <a:spcPct val="175000"/>
              </a:lnSpc>
              <a:spcBef>
                <a:spcPts val="2100"/>
              </a:spcBef>
              <a:spcAft>
                <a:spcPts val="0"/>
              </a:spcAft>
              <a:buSzPts val="2000"/>
              <a:buFont typeface="Calibri"/>
              <a:buChar char="–"/>
            </a:pPr>
            <a:r>
              <a:rPr lang="en-GB" sz="1400" b="1">
                <a:solidFill>
                  <a:srgbClr val="292929"/>
                </a:solidFill>
                <a:latin typeface="Arial"/>
                <a:ea typeface="Arial"/>
                <a:cs typeface="Arial"/>
                <a:sym typeface="Arial"/>
              </a:rPr>
              <a:t>PauliFeatureMap</a:t>
            </a:r>
            <a:endParaRPr sz="1400" b="1">
              <a:solidFill>
                <a:srgbClr val="292929"/>
              </a:solidFill>
              <a:latin typeface="Arial"/>
              <a:ea typeface="Arial"/>
              <a:cs typeface="Arial"/>
              <a:sym typeface="Arial"/>
            </a:endParaRPr>
          </a:p>
          <a:p>
            <a:pPr marL="568325" lvl="2" indent="-234950" algn="l" rtl="0">
              <a:lnSpc>
                <a:spcPct val="218181"/>
              </a:lnSpc>
              <a:spcBef>
                <a:spcPts val="0"/>
              </a:spcBef>
              <a:spcAft>
                <a:spcPts val="0"/>
              </a:spcAft>
              <a:buSzPts val="2000"/>
              <a:buFont typeface="Calibri"/>
              <a:buChar char="•"/>
            </a:pPr>
            <a:r>
              <a:rPr lang="en-GB" sz="1400">
                <a:solidFill>
                  <a:srgbClr val="292929"/>
                </a:solidFill>
                <a:latin typeface="Arial"/>
                <a:ea typeface="Arial"/>
                <a:cs typeface="Arial"/>
                <a:sym typeface="Arial"/>
              </a:rPr>
              <a:t>1.</a:t>
            </a:r>
            <a:r>
              <a:rPr lang="en-GB" sz="700">
                <a:solidFill>
                  <a:srgbClr val="292929"/>
                </a:solidFill>
                <a:latin typeface="Times New Roman"/>
                <a:ea typeface="Times New Roman"/>
                <a:cs typeface="Times New Roman"/>
                <a:sym typeface="Times New Roman"/>
              </a:rPr>
              <a:t>    </a:t>
            </a:r>
            <a:r>
              <a:rPr lang="en-GB" sz="1400">
                <a:solidFill>
                  <a:srgbClr val="292929"/>
                </a:solidFill>
                <a:latin typeface="Arial"/>
                <a:ea typeface="Arial"/>
                <a:cs typeface="Arial"/>
                <a:sym typeface="Arial"/>
              </a:rPr>
              <a:t>More general form of the feature map</a:t>
            </a:r>
            <a:endParaRPr sz="1400">
              <a:solidFill>
                <a:srgbClr val="292929"/>
              </a:solidFill>
              <a:latin typeface="Arial"/>
              <a:ea typeface="Arial"/>
              <a:cs typeface="Arial"/>
              <a:sym typeface="Arial"/>
            </a:endParaRPr>
          </a:p>
          <a:p>
            <a:pPr marL="568325" lvl="2" indent="-234950" algn="l" rtl="0">
              <a:lnSpc>
                <a:spcPct val="218181"/>
              </a:lnSpc>
              <a:spcBef>
                <a:spcPts val="0"/>
              </a:spcBef>
              <a:spcAft>
                <a:spcPts val="0"/>
              </a:spcAft>
              <a:buSzPts val="2000"/>
              <a:buFont typeface="Calibri"/>
              <a:buChar char="•"/>
            </a:pPr>
            <a:r>
              <a:rPr lang="en-GB" sz="1400">
                <a:solidFill>
                  <a:srgbClr val="292929"/>
                </a:solidFill>
                <a:latin typeface="Arial"/>
                <a:ea typeface="Arial"/>
                <a:cs typeface="Arial"/>
                <a:sym typeface="Arial"/>
              </a:rPr>
              <a:t>2.</a:t>
            </a:r>
            <a:r>
              <a:rPr lang="en-GB" sz="700">
                <a:solidFill>
                  <a:srgbClr val="292929"/>
                </a:solidFill>
                <a:latin typeface="Times New Roman"/>
                <a:ea typeface="Times New Roman"/>
                <a:cs typeface="Times New Roman"/>
                <a:sym typeface="Times New Roman"/>
              </a:rPr>
              <a:t>    </a:t>
            </a:r>
            <a:r>
              <a:rPr lang="en-GB" sz="1400">
                <a:solidFill>
                  <a:srgbClr val="292929"/>
                </a:solidFill>
                <a:latin typeface="Arial"/>
                <a:ea typeface="Arial"/>
                <a:cs typeface="Arial"/>
                <a:sym typeface="Arial"/>
              </a:rPr>
              <a:t>It allows the user to create feature maps using different gates</a:t>
            </a:r>
            <a:endParaRPr sz="1400">
              <a:solidFill>
                <a:srgbClr val="292929"/>
              </a:solidFill>
              <a:latin typeface="Arial"/>
              <a:ea typeface="Arial"/>
              <a:cs typeface="Arial"/>
              <a:sym typeface="Arial"/>
            </a:endParaRPr>
          </a:p>
          <a:p>
            <a:pPr marL="317500" lvl="1" indent="-330200" algn="l" rtl="0">
              <a:lnSpc>
                <a:spcPct val="123529"/>
              </a:lnSpc>
              <a:spcBef>
                <a:spcPts val="0"/>
              </a:spcBef>
              <a:spcAft>
                <a:spcPts val="0"/>
              </a:spcAft>
              <a:buSzPts val="2000"/>
              <a:buFont typeface="Calibri"/>
              <a:buChar char="–"/>
            </a:pPr>
            <a:r>
              <a:rPr lang="en-GB" sz="1400" b="1">
                <a:solidFill>
                  <a:srgbClr val="292929"/>
                </a:solidFill>
                <a:latin typeface="Arial"/>
                <a:ea typeface="Arial"/>
                <a:cs typeface="Arial"/>
                <a:sym typeface="Arial"/>
              </a:rPr>
              <a:t>ZZFeatureMap</a:t>
            </a:r>
            <a:endParaRPr sz="1400" b="1">
              <a:solidFill>
                <a:srgbClr val="292929"/>
              </a:solidFill>
              <a:latin typeface="Arial"/>
              <a:ea typeface="Arial"/>
              <a:cs typeface="Arial"/>
              <a:sym typeface="Arial"/>
            </a:endParaRPr>
          </a:p>
          <a:p>
            <a:pPr marL="568325" lvl="2" indent="-234950" algn="l" rtl="0">
              <a:lnSpc>
                <a:spcPct val="115000"/>
              </a:lnSpc>
              <a:spcBef>
                <a:spcPts val="0"/>
              </a:spcBef>
              <a:spcAft>
                <a:spcPts val="0"/>
              </a:spcAft>
              <a:buSzPts val="2000"/>
              <a:buFont typeface="Calibri"/>
              <a:buChar char="•"/>
            </a:pPr>
            <a:r>
              <a:rPr lang="en-GB" sz="1400">
                <a:solidFill>
                  <a:srgbClr val="292929"/>
                </a:solidFill>
                <a:highlight>
                  <a:srgbClr val="FFFFFF"/>
                </a:highlight>
                <a:latin typeface="Arial"/>
                <a:ea typeface="Arial"/>
                <a:cs typeface="Arial"/>
                <a:sym typeface="Arial"/>
              </a:rPr>
              <a:t>Second-order Pauli-Z evolution circuit</a:t>
            </a:r>
            <a:endParaRPr sz="1400">
              <a:solidFill>
                <a:srgbClr val="292929"/>
              </a:solidFill>
              <a:highlight>
                <a:srgbClr val="FFFFFF"/>
              </a:highlight>
              <a:latin typeface="Arial"/>
              <a:ea typeface="Arial"/>
              <a:cs typeface="Arial"/>
              <a:sym typeface="Arial"/>
            </a:endParaRPr>
          </a:p>
          <a:p>
            <a:pPr marL="317500" lvl="1" indent="-330200" algn="l" rtl="0">
              <a:lnSpc>
                <a:spcPct val="123529"/>
              </a:lnSpc>
              <a:spcBef>
                <a:spcPts val="0"/>
              </a:spcBef>
              <a:spcAft>
                <a:spcPts val="0"/>
              </a:spcAft>
              <a:buSzPts val="2000"/>
              <a:buFont typeface="Calibri"/>
              <a:buChar char="–"/>
            </a:pPr>
            <a:r>
              <a:rPr lang="en-GB" sz="1400" b="1">
                <a:solidFill>
                  <a:srgbClr val="292929"/>
                </a:solidFill>
                <a:latin typeface="Arial"/>
                <a:ea typeface="Arial"/>
                <a:cs typeface="Arial"/>
                <a:sym typeface="Arial"/>
              </a:rPr>
              <a:t>ZFeatureMap</a:t>
            </a:r>
            <a:endParaRPr sz="1400" b="1">
              <a:solidFill>
                <a:srgbClr val="292929"/>
              </a:solidFill>
              <a:latin typeface="Arial"/>
              <a:ea typeface="Arial"/>
              <a:cs typeface="Arial"/>
              <a:sym typeface="Arial"/>
            </a:endParaRPr>
          </a:p>
          <a:p>
            <a:pPr marL="568325" lvl="2" indent="-234950" algn="l" rtl="0">
              <a:lnSpc>
                <a:spcPct val="200000"/>
              </a:lnSpc>
              <a:spcBef>
                <a:spcPts val="0"/>
              </a:spcBef>
              <a:spcAft>
                <a:spcPts val="0"/>
              </a:spcAft>
              <a:buSzPts val="2000"/>
              <a:buFont typeface="Calibri"/>
              <a:buChar char="•"/>
            </a:pPr>
            <a:r>
              <a:rPr lang="en-GB" sz="1400">
                <a:solidFill>
                  <a:srgbClr val="292929"/>
                </a:solidFill>
                <a:latin typeface="Arial"/>
                <a:ea typeface="Arial"/>
                <a:cs typeface="Arial"/>
                <a:sym typeface="Arial"/>
              </a:rPr>
              <a:t>The first order Pauli Z-evolution circuit.</a:t>
            </a:r>
            <a:endParaRPr>
              <a:solidFill>
                <a:srgbClr val="000000"/>
              </a:solidFill>
              <a:highlight>
                <a:srgbClr val="FFFFFF"/>
              </a:highlight>
            </a:endParaRPr>
          </a:p>
        </p:txBody>
      </p:sp>
      <p:sp>
        <p:nvSpPr>
          <p:cNvPr id="1075" name="Google Shape;1075;gca6c4a9396_0_1200"/>
          <p:cNvSpPr txBox="1">
            <a:spLocks noGrp="1"/>
          </p:cNvSpPr>
          <p:nvPr>
            <p:ph type="body" idx="2"/>
          </p:nvPr>
        </p:nvSpPr>
        <p:spPr>
          <a:xfrm>
            <a:off x="747686"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Feature Mapping: Types  </a:t>
            </a:r>
            <a:endParaRPr dirty="0"/>
          </a:p>
        </p:txBody>
      </p:sp>
      <p:sp>
        <p:nvSpPr>
          <p:cNvPr id="13" name="Google Shape;1606;gca6c4a9396_0_1274">
            <a:extLst>
              <a:ext uri="{FF2B5EF4-FFF2-40B4-BE49-F238E27FC236}">
                <a16:creationId xmlns:a16="http://schemas.microsoft.com/office/drawing/2014/main" id="{671DF3CB-0602-2B43-BFF1-CADDCF7BC1BB}"/>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6E8A17D6-873A-1A41-A61A-25F4B9935CA7}"/>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F5F2955C-3748-DB4E-B2EE-3C4CE81F53A6}"/>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002E5FD0-C756-1945-8CB2-7F3E65C2FA20}"/>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B4C67E72-A451-F549-9DCF-A2D9A1D9A7D7}"/>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4D44D732-06DC-6341-A89B-DE9A5A8A4238}"/>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7CA45024-051B-B445-BD2E-EE64D346C4C1}"/>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80C1F1B2-E8B1-A449-BEEA-B5DE7D1A4307}"/>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gca6c4a9396_0_25"/>
          <p:cNvSpPr txBox="1">
            <a:spLocks noGrp="1"/>
          </p:cNvSpPr>
          <p:nvPr>
            <p:ph type="title"/>
          </p:nvPr>
        </p:nvSpPr>
        <p:spPr>
          <a:xfrm>
            <a:off x="616025" y="441703"/>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1089" name="Google Shape;1089;gca6c4a9396_0_25"/>
          <p:cNvSpPr txBox="1">
            <a:spLocks noGrp="1"/>
          </p:cNvSpPr>
          <p:nvPr>
            <p:ph type="body" idx="2"/>
          </p:nvPr>
        </p:nvSpPr>
        <p:spPr>
          <a:xfrm>
            <a:off x="673600" y="80017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Feature Mapping  → Implementation: Data Preparation </a:t>
            </a:r>
            <a:endParaRPr dirty="0"/>
          </a:p>
        </p:txBody>
      </p:sp>
      <p:pic>
        <p:nvPicPr>
          <p:cNvPr id="1098" name="Google Shape;1098;gca6c4a9396_0_25"/>
          <p:cNvPicPr preferRelativeResize="0"/>
          <p:nvPr/>
        </p:nvPicPr>
        <p:blipFill rotWithShape="1">
          <a:blip r:embed="rId3">
            <a:alphaModFix/>
          </a:blip>
          <a:srcRect b="81940"/>
          <a:stretch/>
        </p:blipFill>
        <p:spPr>
          <a:xfrm>
            <a:off x="1334350" y="1102425"/>
            <a:ext cx="5741275" cy="670474"/>
          </a:xfrm>
          <a:prstGeom prst="rect">
            <a:avLst/>
          </a:prstGeom>
          <a:noFill/>
          <a:ln>
            <a:noFill/>
          </a:ln>
        </p:spPr>
      </p:pic>
      <p:pic>
        <p:nvPicPr>
          <p:cNvPr id="1099" name="Google Shape;1099;gca6c4a9396_0_25"/>
          <p:cNvPicPr preferRelativeResize="0"/>
          <p:nvPr/>
        </p:nvPicPr>
        <p:blipFill rotWithShape="1">
          <a:blip r:embed="rId3">
            <a:alphaModFix/>
          </a:blip>
          <a:srcRect t="18460"/>
          <a:stretch/>
        </p:blipFill>
        <p:spPr>
          <a:xfrm>
            <a:off x="1334350" y="1787700"/>
            <a:ext cx="5741275" cy="3027199"/>
          </a:xfrm>
          <a:prstGeom prst="rect">
            <a:avLst/>
          </a:prstGeom>
          <a:noFill/>
          <a:ln>
            <a:noFill/>
          </a:ln>
        </p:spPr>
      </p:pic>
      <p:sp>
        <p:nvSpPr>
          <p:cNvPr id="14" name="Google Shape;1606;gca6c4a9396_0_1274">
            <a:extLst>
              <a:ext uri="{FF2B5EF4-FFF2-40B4-BE49-F238E27FC236}">
                <a16:creationId xmlns:a16="http://schemas.microsoft.com/office/drawing/2014/main" id="{DEC85669-3C64-DD4D-82F8-21C2AE696648}"/>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E1EE0240-AD23-4745-979C-585B0235499F}"/>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11FE6E37-1A3D-5C47-8A97-8F0A5B1E1CB2}"/>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82B4EDE2-4218-D246-824A-873A6DEDEC6C}"/>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FB078710-F4A4-D345-9118-513D96342D01}"/>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D78691D8-EFF3-F342-AD3A-5BD7B143C6DC}"/>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4CAF6EF3-05D1-F144-B3F6-259210FBAD2E}"/>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3ED4B965-825C-AA42-948D-D3679E8325B0}"/>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03"/>
        <p:cNvGrpSpPr/>
        <p:nvPr/>
      </p:nvGrpSpPr>
      <p:grpSpPr>
        <a:xfrm>
          <a:off x="0" y="0"/>
          <a:ext cx="0" cy="0"/>
          <a:chOff x="0" y="0"/>
          <a:chExt cx="0" cy="0"/>
        </a:xfrm>
      </p:grpSpPr>
      <p:sp>
        <p:nvSpPr>
          <p:cNvPr id="1104" name="Google Shape;1104;gca6c4a9396_0_44"/>
          <p:cNvSpPr txBox="1">
            <a:spLocks noGrp="1"/>
          </p:cNvSpPr>
          <p:nvPr>
            <p:ph type="title"/>
          </p:nvPr>
        </p:nvSpPr>
        <p:spPr>
          <a:xfrm>
            <a:off x="654900" y="398319"/>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1105" name="Google Shape;1105;gca6c4a9396_0_44"/>
          <p:cNvSpPr txBox="1">
            <a:spLocks noGrp="1"/>
          </p:cNvSpPr>
          <p:nvPr>
            <p:ph type="body" idx="2"/>
          </p:nvPr>
        </p:nvSpPr>
        <p:spPr>
          <a:xfrm>
            <a:off x="747686" y="806744"/>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Feature Mapping  → Implementation: Data Preparation </a:t>
            </a:r>
            <a:endParaRPr dirty="0"/>
          </a:p>
        </p:txBody>
      </p:sp>
      <p:pic>
        <p:nvPicPr>
          <p:cNvPr id="1114" name="Google Shape;1114;gca6c4a9396_0_44"/>
          <p:cNvPicPr preferRelativeResize="0"/>
          <p:nvPr/>
        </p:nvPicPr>
        <p:blipFill>
          <a:blip r:embed="rId3">
            <a:alphaModFix/>
          </a:blip>
          <a:stretch>
            <a:fillRect/>
          </a:stretch>
        </p:blipFill>
        <p:spPr>
          <a:xfrm>
            <a:off x="1230850" y="1158175"/>
            <a:ext cx="6349001" cy="3587006"/>
          </a:xfrm>
          <a:prstGeom prst="rect">
            <a:avLst/>
          </a:prstGeom>
          <a:noFill/>
          <a:ln>
            <a:noFill/>
          </a:ln>
        </p:spPr>
      </p:pic>
      <p:sp>
        <p:nvSpPr>
          <p:cNvPr id="14" name="Google Shape;1606;gca6c4a9396_0_1274">
            <a:extLst>
              <a:ext uri="{FF2B5EF4-FFF2-40B4-BE49-F238E27FC236}">
                <a16:creationId xmlns:a16="http://schemas.microsoft.com/office/drawing/2014/main" id="{59E5284A-BC83-9F40-ABFA-550E6DACB4E4}"/>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76A94DBE-59A7-AA47-9030-B9EF050C79BA}"/>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F506A6F7-77F4-A84F-945E-2E4531D43E1D}"/>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288F5BA5-E73B-874E-A893-C982B6C8C87D}"/>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21BEE4D7-9212-FE44-A5E0-DA0902BC3EAB}"/>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7E650E31-0BB0-5545-9B26-44A1B4FD56C1}"/>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31CA01B1-DD71-D345-A23B-FD816A3C1AD6}"/>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35072099-7B0F-B045-A528-8EFC75022DBF}"/>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gca6c4a9396_0_362"/>
          <p:cNvSpPr txBox="1">
            <a:spLocks noGrp="1"/>
          </p:cNvSpPr>
          <p:nvPr>
            <p:ph type="title"/>
          </p:nvPr>
        </p:nvSpPr>
        <p:spPr>
          <a:xfrm>
            <a:off x="616025" y="428886"/>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1120" name="Google Shape;1120;gca6c4a9396_0_362"/>
          <p:cNvSpPr txBox="1">
            <a:spLocks noGrp="1"/>
          </p:cNvSpPr>
          <p:nvPr>
            <p:ph type="body" idx="2"/>
          </p:nvPr>
        </p:nvSpPr>
        <p:spPr>
          <a:xfrm>
            <a:off x="673600" y="793846"/>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Feature Mapping  → Implementation: Circuit</a:t>
            </a:r>
            <a:endParaRPr dirty="0"/>
          </a:p>
        </p:txBody>
      </p:sp>
      <p:pic>
        <p:nvPicPr>
          <p:cNvPr id="1129" name="Google Shape;1129;gca6c4a9396_0_362"/>
          <p:cNvPicPr preferRelativeResize="0"/>
          <p:nvPr/>
        </p:nvPicPr>
        <p:blipFill>
          <a:blip r:embed="rId3">
            <a:alphaModFix/>
          </a:blip>
          <a:stretch>
            <a:fillRect/>
          </a:stretch>
        </p:blipFill>
        <p:spPr>
          <a:xfrm>
            <a:off x="1139650" y="1213897"/>
            <a:ext cx="6362700" cy="219075"/>
          </a:xfrm>
          <a:prstGeom prst="rect">
            <a:avLst/>
          </a:prstGeom>
          <a:noFill/>
          <a:ln>
            <a:noFill/>
          </a:ln>
        </p:spPr>
      </p:pic>
      <p:pic>
        <p:nvPicPr>
          <p:cNvPr id="1130" name="Google Shape;1130;gca6c4a9396_0_362"/>
          <p:cNvPicPr preferRelativeResize="0"/>
          <p:nvPr/>
        </p:nvPicPr>
        <p:blipFill>
          <a:blip r:embed="rId4">
            <a:alphaModFix/>
          </a:blip>
          <a:stretch>
            <a:fillRect/>
          </a:stretch>
        </p:blipFill>
        <p:spPr>
          <a:xfrm>
            <a:off x="1187213" y="4227372"/>
            <a:ext cx="4724400" cy="323850"/>
          </a:xfrm>
          <a:prstGeom prst="rect">
            <a:avLst/>
          </a:prstGeom>
          <a:noFill/>
          <a:ln>
            <a:noFill/>
          </a:ln>
        </p:spPr>
      </p:pic>
      <p:pic>
        <p:nvPicPr>
          <p:cNvPr id="1131" name="Google Shape;1131;gca6c4a9396_0_362"/>
          <p:cNvPicPr preferRelativeResize="0"/>
          <p:nvPr/>
        </p:nvPicPr>
        <p:blipFill>
          <a:blip r:embed="rId5">
            <a:alphaModFix/>
          </a:blip>
          <a:stretch>
            <a:fillRect/>
          </a:stretch>
        </p:blipFill>
        <p:spPr>
          <a:xfrm>
            <a:off x="1506300" y="1649075"/>
            <a:ext cx="4086225" cy="2362200"/>
          </a:xfrm>
          <a:prstGeom prst="rect">
            <a:avLst/>
          </a:prstGeom>
          <a:noFill/>
          <a:ln>
            <a:noFill/>
          </a:ln>
        </p:spPr>
      </p:pic>
      <p:sp>
        <p:nvSpPr>
          <p:cNvPr id="15" name="Google Shape;1606;gca6c4a9396_0_1274">
            <a:extLst>
              <a:ext uri="{FF2B5EF4-FFF2-40B4-BE49-F238E27FC236}">
                <a16:creationId xmlns:a16="http://schemas.microsoft.com/office/drawing/2014/main" id="{88DB8977-ECD9-A44C-8D6B-AA6B09E086F0}"/>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8C6E18AF-CB58-544F-A38F-4E9CDA557043}"/>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E6FCD665-73AC-CC4E-8615-BC7B8A68B16F}"/>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E1F42A8A-1D8C-6F49-A988-256CA5FEDED4}"/>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EA606318-9BF7-644D-9D69-57D78688D861}"/>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516F4C5A-1389-9341-82D6-9F5C44A1104C}"/>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E3E471A0-67F2-C24A-943B-3BF13A7B830F}"/>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5C681309-0410-9B42-9431-12FE5DA0793A}"/>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35"/>
        <p:cNvGrpSpPr/>
        <p:nvPr/>
      </p:nvGrpSpPr>
      <p:grpSpPr>
        <a:xfrm>
          <a:off x="0" y="0"/>
          <a:ext cx="0" cy="0"/>
          <a:chOff x="0" y="0"/>
          <a:chExt cx="0" cy="0"/>
        </a:xfrm>
      </p:grpSpPr>
      <p:sp>
        <p:nvSpPr>
          <p:cNvPr id="1136" name="Google Shape;1136;gca6c4a9396_0_60"/>
          <p:cNvSpPr txBox="1">
            <a:spLocks noGrp="1"/>
          </p:cNvSpPr>
          <p:nvPr>
            <p:ph type="title"/>
          </p:nvPr>
        </p:nvSpPr>
        <p:spPr>
          <a:xfrm>
            <a:off x="747686" y="45908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sp>
        <p:nvSpPr>
          <p:cNvPr id="1137" name="Google Shape;1137;gca6c4a9396_0_60"/>
          <p:cNvSpPr txBox="1">
            <a:spLocks noGrp="1"/>
          </p:cNvSpPr>
          <p:nvPr>
            <p:ph type="body" idx="2"/>
          </p:nvPr>
        </p:nvSpPr>
        <p:spPr>
          <a:xfrm>
            <a:off x="747686" y="794008"/>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a:t>Feature Mapping  → Implementation: Circuit</a:t>
            </a:r>
            <a:endParaRPr/>
          </a:p>
        </p:txBody>
      </p:sp>
      <p:pic>
        <p:nvPicPr>
          <p:cNvPr id="1146" name="Google Shape;1146;gca6c4a9396_0_60"/>
          <p:cNvPicPr preferRelativeResize="0"/>
          <p:nvPr/>
        </p:nvPicPr>
        <p:blipFill>
          <a:blip r:embed="rId3">
            <a:alphaModFix/>
          </a:blip>
          <a:stretch>
            <a:fillRect/>
          </a:stretch>
        </p:blipFill>
        <p:spPr>
          <a:xfrm>
            <a:off x="1193688" y="1831347"/>
            <a:ext cx="5438775" cy="561975"/>
          </a:xfrm>
          <a:prstGeom prst="rect">
            <a:avLst/>
          </a:prstGeom>
          <a:noFill/>
          <a:ln>
            <a:noFill/>
          </a:ln>
        </p:spPr>
      </p:pic>
      <p:pic>
        <p:nvPicPr>
          <p:cNvPr id="1147" name="Google Shape;1147;gca6c4a9396_0_60"/>
          <p:cNvPicPr preferRelativeResize="0"/>
          <p:nvPr/>
        </p:nvPicPr>
        <p:blipFill>
          <a:blip r:embed="rId4">
            <a:alphaModFix/>
          </a:blip>
          <a:stretch>
            <a:fillRect/>
          </a:stretch>
        </p:blipFill>
        <p:spPr>
          <a:xfrm>
            <a:off x="152400" y="2728250"/>
            <a:ext cx="6254151" cy="1718725"/>
          </a:xfrm>
          <a:prstGeom prst="rect">
            <a:avLst/>
          </a:prstGeom>
          <a:noFill/>
          <a:ln>
            <a:noFill/>
          </a:ln>
        </p:spPr>
      </p:pic>
      <p:pic>
        <p:nvPicPr>
          <p:cNvPr id="1148" name="Google Shape;1148;gca6c4a9396_0_60"/>
          <p:cNvPicPr preferRelativeResize="0"/>
          <p:nvPr/>
        </p:nvPicPr>
        <p:blipFill>
          <a:blip r:embed="rId5">
            <a:alphaModFix/>
          </a:blip>
          <a:stretch>
            <a:fillRect/>
          </a:stretch>
        </p:blipFill>
        <p:spPr>
          <a:xfrm>
            <a:off x="7907313" y="2873234"/>
            <a:ext cx="914400" cy="1428750"/>
          </a:xfrm>
          <a:prstGeom prst="rect">
            <a:avLst/>
          </a:prstGeom>
          <a:noFill/>
          <a:ln>
            <a:noFill/>
          </a:ln>
        </p:spPr>
      </p:pic>
      <p:sp>
        <p:nvSpPr>
          <p:cNvPr id="1149" name="Google Shape;1149;gca6c4a9396_0_60"/>
          <p:cNvSpPr/>
          <p:nvPr/>
        </p:nvSpPr>
        <p:spPr>
          <a:xfrm>
            <a:off x="6884888" y="33769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06;gca6c4a9396_0_1274">
            <a:extLst>
              <a:ext uri="{FF2B5EF4-FFF2-40B4-BE49-F238E27FC236}">
                <a16:creationId xmlns:a16="http://schemas.microsoft.com/office/drawing/2014/main" id="{170162A4-1DB1-7542-AE1A-5DD8343640AE}"/>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7" name="Google Shape;1607;gca6c4a9396_0_1274">
            <a:extLst>
              <a:ext uri="{FF2B5EF4-FFF2-40B4-BE49-F238E27FC236}">
                <a16:creationId xmlns:a16="http://schemas.microsoft.com/office/drawing/2014/main" id="{5EFAAE97-6A29-FC47-A110-DA2E0AB78EA1}"/>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8" name="Google Shape;1608;gca6c4a9396_0_1274">
            <a:extLst>
              <a:ext uri="{FF2B5EF4-FFF2-40B4-BE49-F238E27FC236}">
                <a16:creationId xmlns:a16="http://schemas.microsoft.com/office/drawing/2014/main" id="{08BCB196-BFD2-274B-86EF-5A28542869D6}"/>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9" name="Google Shape;1609;gca6c4a9396_0_1274">
            <a:extLst>
              <a:ext uri="{FF2B5EF4-FFF2-40B4-BE49-F238E27FC236}">
                <a16:creationId xmlns:a16="http://schemas.microsoft.com/office/drawing/2014/main" id="{62ECFBDA-1D22-A74B-982D-77696EA90E94}"/>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0" name="Google Shape;1610;gca6c4a9396_0_1274">
            <a:extLst>
              <a:ext uri="{FF2B5EF4-FFF2-40B4-BE49-F238E27FC236}">
                <a16:creationId xmlns:a16="http://schemas.microsoft.com/office/drawing/2014/main" id="{C7AF514D-2287-A84B-A2A8-62A00713BA8D}"/>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1" name="Google Shape;1611;gca6c4a9396_0_1274">
            <a:extLst>
              <a:ext uri="{FF2B5EF4-FFF2-40B4-BE49-F238E27FC236}">
                <a16:creationId xmlns:a16="http://schemas.microsoft.com/office/drawing/2014/main" id="{7AB65268-DBF4-FF47-86B8-2D6BBCE9871F}"/>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2" name="Google Shape;1612;gca6c4a9396_0_1274">
            <a:extLst>
              <a:ext uri="{FF2B5EF4-FFF2-40B4-BE49-F238E27FC236}">
                <a16:creationId xmlns:a16="http://schemas.microsoft.com/office/drawing/2014/main" id="{439CA127-0AEE-144E-AA0C-209710C17ABF}"/>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3" name="Google Shape;1613;gca6c4a9396_0_1274">
            <a:extLst>
              <a:ext uri="{FF2B5EF4-FFF2-40B4-BE49-F238E27FC236}">
                <a16:creationId xmlns:a16="http://schemas.microsoft.com/office/drawing/2014/main" id="{C7F653FC-8B1E-204D-85A2-BCB6A5BE4E48}"/>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gca26c39f1d_0_63"/>
          <p:cNvSpPr txBox="1">
            <a:spLocks noGrp="1"/>
          </p:cNvSpPr>
          <p:nvPr>
            <p:ph type="title"/>
          </p:nvPr>
        </p:nvSpPr>
        <p:spPr>
          <a:xfrm>
            <a:off x="445240" y="456628"/>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Introduction </a:t>
            </a:r>
            <a:endParaRPr dirty="0"/>
          </a:p>
        </p:txBody>
      </p:sp>
      <p:sp>
        <p:nvSpPr>
          <p:cNvPr id="122" name="Google Shape;122;gca26c39f1d_0_63"/>
          <p:cNvSpPr txBox="1">
            <a:spLocks noGrp="1"/>
          </p:cNvSpPr>
          <p:nvPr>
            <p:ph type="body" idx="2"/>
          </p:nvPr>
        </p:nvSpPr>
        <p:spPr>
          <a:xfrm>
            <a:off x="575525" y="82912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Aim: Tackling the problem </a:t>
            </a:r>
            <a:endParaRPr dirty="0"/>
          </a:p>
        </p:txBody>
      </p:sp>
      <p:sp>
        <p:nvSpPr>
          <p:cNvPr id="123" name="Google Shape;123;gca26c39f1d_0_6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21" name="Google Shape;1606;gca6c4a9396_0_1274">
            <a:extLst>
              <a:ext uri="{FF2B5EF4-FFF2-40B4-BE49-F238E27FC236}">
                <a16:creationId xmlns:a16="http://schemas.microsoft.com/office/drawing/2014/main" id="{AFE6F564-BCBD-7646-9017-1D96242363D8}"/>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22" name="Google Shape;1607;gca6c4a9396_0_1274">
            <a:extLst>
              <a:ext uri="{FF2B5EF4-FFF2-40B4-BE49-F238E27FC236}">
                <a16:creationId xmlns:a16="http://schemas.microsoft.com/office/drawing/2014/main" id="{97C9B867-64DE-A344-9543-0EF6E0D69664}"/>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3" name="Google Shape;1608;gca6c4a9396_0_1274">
            <a:extLst>
              <a:ext uri="{FF2B5EF4-FFF2-40B4-BE49-F238E27FC236}">
                <a16:creationId xmlns:a16="http://schemas.microsoft.com/office/drawing/2014/main" id="{35821131-5628-E843-9289-5E6E381E94BC}"/>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4" name="Google Shape;1609;gca6c4a9396_0_1274">
            <a:extLst>
              <a:ext uri="{FF2B5EF4-FFF2-40B4-BE49-F238E27FC236}">
                <a16:creationId xmlns:a16="http://schemas.microsoft.com/office/drawing/2014/main" id="{6EEA0328-00D5-4740-AD93-9CBCBB57B30D}"/>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5" name="Google Shape;1610;gca6c4a9396_0_1274">
            <a:extLst>
              <a:ext uri="{FF2B5EF4-FFF2-40B4-BE49-F238E27FC236}">
                <a16:creationId xmlns:a16="http://schemas.microsoft.com/office/drawing/2014/main" id="{8A2485F8-82AE-5248-8DD4-E93D9AECB597}"/>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6" name="Google Shape;1611;gca6c4a9396_0_1274">
            <a:extLst>
              <a:ext uri="{FF2B5EF4-FFF2-40B4-BE49-F238E27FC236}">
                <a16:creationId xmlns:a16="http://schemas.microsoft.com/office/drawing/2014/main" id="{17E14C0A-A7A6-A448-8588-2A3FC06A72FD}"/>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7" name="Google Shape;1612;gca6c4a9396_0_1274">
            <a:extLst>
              <a:ext uri="{FF2B5EF4-FFF2-40B4-BE49-F238E27FC236}">
                <a16:creationId xmlns:a16="http://schemas.microsoft.com/office/drawing/2014/main" id="{93F12342-21B2-894F-BA33-E5FC508A105B}"/>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8" name="Google Shape;1613;gca6c4a9396_0_1274">
            <a:extLst>
              <a:ext uri="{FF2B5EF4-FFF2-40B4-BE49-F238E27FC236}">
                <a16:creationId xmlns:a16="http://schemas.microsoft.com/office/drawing/2014/main" id="{7C740254-1878-2847-8CEE-12639C90489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gca6c4a9396_0_77"/>
          <p:cNvSpPr txBox="1">
            <a:spLocks noGrp="1"/>
          </p:cNvSpPr>
          <p:nvPr>
            <p:ph type="title"/>
          </p:nvPr>
        </p:nvSpPr>
        <p:spPr>
          <a:xfrm>
            <a:off x="662000" y="511975"/>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Data Encoding </a:t>
            </a:r>
            <a:endParaRPr dirty="0"/>
          </a:p>
        </p:txBody>
      </p:sp>
      <p:pic>
        <p:nvPicPr>
          <p:cNvPr id="1163" name="Google Shape;1163;gca6c4a9396_0_77"/>
          <p:cNvPicPr preferRelativeResize="0"/>
          <p:nvPr/>
        </p:nvPicPr>
        <p:blipFill>
          <a:blip r:embed="rId3">
            <a:alphaModFix/>
          </a:blip>
          <a:stretch>
            <a:fillRect/>
          </a:stretch>
        </p:blipFill>
        <p:spPr>
          <a:xfrm>
            <a:off x="7502350" y="1277900"/>
            <a:ext cx="981950" cy="3186175"/>
          </a:xfrm>
          <a:prstGeom prst="rect">
            <a:avLst/>
          </a:prstGeom>
          <a:noFill/>
          <a:ln>
            <a:noFill/>
          </a:ln>
        </p:spPr>
      </p:pic>
      <p:pic>
        <p:nvPicPr>
          <p:cNvPr id="1164" name="Google Shape;1164;gca6c4a9396_0_77"/>
          <p:cNvPicPr preferRelativeResize="0"/>
          <p:nvPr/>
        </p:nvPicPr>
        <p:blipFill>
          <a:blip r:embed="rId4">
            <a:alphaModFix/>
          </a:blip>
          <a:stretch>
            <a:fillRect/>
          </a:stretch>
        </p:blipFill>
        <p:spPr>
          <a:xfrm>
            <a:off x="662000" y="1378375"/>
            <a:ext cx="5581650" cy="2638425"/>
          </a:xfrm>
          <a:prstGeom prst="rect">
            <a:avLst/>
          </a:prstGeom>
          <a:noFill/>
          <a:ln>
            <a:noFill/>
          </a:ln>
          <a:effectLst>
            <a:outerShdw blurRad="57150" dist="19050" dir="5400000" algn="bl" rotWithShape="0">
              <a:srgbClr val="000000">
                <a:alpha val="52000"/>
              </a:srgbClr>
            </a:outerShdw>
          </a:effectLst>
        </p:spPr>
      </p:pic>
      <p:sp>
        <p:nvSpPr>
          <p:cNvPr id="1165" name="Google Shape;1165;gca6c4a9396_0_77"/>
          <p:cNvSpPr/>
          <p:nvPr/>
        </p:nvSpPr>
        <p:spPr>
          <a:xfrm>
            <a:off x="6510738" y="26603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66" name="Google Shape;1166;gca6c4a9396_0_77"/>
          <p:cNvPicPr preferRelativeResize="0"/>
          <p:nvPr/>
        </p:nvPicPr>
        <p:blipFill>
          <a:blip r:embed="rId5">
            <a:alphaModFix/>
          </a:blip>
          <a:stretch>
            <a:fillRect/>
          </a:stretch>
        </p:blipFill>
        <p:spPr>
          <a:xfrm>
            <a:off x="662000" y="4269575"/>
            <a:ext cx="2543175" cy="361950"/>
          </a:xfrm>
          <a:prstGeom prst="rect">
            <a:avLst/>
          </a:prstGeom>
          <a:noFill/>
          <a:ln>
            <a:noFill/>
          </a:ln>
          <a:effectLst>
            <a:outerShdw blurRad="57150" dist="19050" dir="5400000" algn="bl" rotWithShape="0">
              <a:srgbClr val="000000">
                <a:alpha val="40000"/>
              </a:srgbClr>
            </a:outerShdw>
          </a:effectLst>
        </p:spPr>
      </p:pic>
      <p:sp>
        <p:nvSpPr>
          <p:cNvPr id="15" name="Google Shape;1606;gca6c4a9396_0_1274">
            <a:extLst>
              <a:ext uri="{FF2B5EF4-FFF2-40B4-BE49-F238E27FC236}">
                <a16:creationId xmlns:a16="http://schemas.microsoft.com/office/drawing/2014/main" id="{70F8D741-A9FF-A04F-8FAF-B58316FD2B6F}"/>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9AA6A7DB-FD03-4F40-BF5C-76265A20E74E}"/>
              </a:ext>
            </a:extLst>
          </p:cNvPr>
          <p:cNvSpPr/>
          <p:nvPr/>
        </p:nvSpPr>
        <p:spPr>
          <a:xfrm>
            <a:off x="1430095" y="92104"/>
            <a:ext cx="1143565"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A27CC42F-6764-0B45-BCFE-3B4895F2AB9C}"/>
              </a:ext>
            </a:extLst>
          </p:cNvPr>
          <p:cNvSpPr/>
          <p:nvPr/>
        </p:nvSpPr>
        <p:spPr>
          <a:xfrm>
            <a:off x="2465770" y="92104"/>
            <a:ext cx="1055141" cy="335902"/>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5DFC24B1-F87C-0645-89B6-F7C203ABC279}"/>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A98D96A3-18B9-804D-9412-A696D3A6F719}"/>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AB2645D4-1EE2-5647-AF69-578FAFEE9834}"/>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D239ADE4-3631-384F-A70E-32F51BAD7CEC}"/>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F14C8EE7-9309-0343-9BD6-763974D0ED43}"/>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gca6c4a9396_0_954"/>
          <p:cNvSpPr txBox="1">
            <a:spLocks noGrp="1"/>
          </p:cNvSpPr>
          <p:nvPr>
            <p:ph type="title"/>
          </p:nvPr>
        </p:nvSpPr>
        <p:spPr>
          <a:xfrm>
            <a:off x="733558" y="480073"/>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a:t> Circuitry </a:t>
            </a:r>
            <a:endParaRPr/>
          </a:p>
        </p:txBody>
      </p:sp>
      <p:sp>
        <p:nvSpPr>
          <p:cNvPr id="315" name="Google Shape;315;gca6c4a9396_0_954"/>
          <p:cNvSpPr txBox="1">
            <a:spLocks noGrp="1"/>
          </p:cNvSpPr>
          <p:nvPr>
            <p:ph type="body" idx="2"/>
          </p:nvPr>
        </p:nvSpPr>
        <p:spPr>
          <a:xfrm>
            <a:off x="747686"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Circuits </a:t>
            </a:r>
            <a:endParaRPr dirty="0"/>
          </a:p>
        </p:txBody>
      </p:sp>
      <p:sp>
        <p:nvSpPr>
          <p:cNvPr id="316" name="Google Shape;316;gca6c4a9396_0_95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pic>
        <p:nvPicPr>
          <p:cNvPr id="14" name="Picture 13" descr="Chart&#10;&#10;Description automatically generated">
            <a:extLst>
              <a:ext uri="{FF2B5EF4-FFF2-40B4-BE49-F238E27FC236}">
                <a16:creationId xmlns:a16="http://schemas.microsoft.com/office/drawing/2014/main" id="{13FFBA1B-C726-ED4D-9170-964FF2DE5079}"/>
              </a:ext>
            </a:extLst>
          </p:cNvPr>
          <p:cNvPicPr>
            <a:picLocks noChangeAspect="1"/>
          </p:cNvPicPr>
          <p:nvPr/>
        </p:nvPicPr>
        <p:blipFill rotWithShape="1">
          <a:blip r:embed="rId3"/>
          <a:srcRect t="38504" b="34965"/>
          <a:stretch/>
        </p:blipFill>
        <p:spPr>
          <a:xfrm>
            <a:off x="1334350" y="2248451"/>
            <a:ext cx="6299317" cy="1066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5" name="Google Shape;1606;gca6c4a9396_0_1274">
            <a:extLst>
              <a:ext uri="{FF2B5EF4-FFF2-40B4-BE49-F238E27FC236}">
                <a16:creationId xmlns:a16="http://schemas.microsoft.com/office/drawing/2014/main" id="{11C03E31-5405-0849-BAC2-7AF978093155}"/>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41040CBB-21BE-2B4C-98F5-8377075EC8A1}"/>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46EF2007-7F99-4743-BF56-40FD280F9F34}"/>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0782ACC1-C90E-4B4A-8F19-F6E9683C854E}"/>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71E90A62-5767-0546-AC1C-A11E5E03BEE6}"/>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DE01CAFD-B87C-5A49-B3CB-C832A531A9BA}"/>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2D375656-CE7C-534B-BB12-8F12B7961BB4}"/>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4AF4FD16-AF39-7E4C-AA10-46D66FCD9247}"/>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gca6c4a9396_0_984"/>
          <p:cNvSpPr txBox="1">
            <a:spLocks noGrp="1"/>
          </p:cNvSpPr>
          <p:nvPr>
            <p:ph type="title"/>
          </p:nvPr>
        </p:nvSpPr>
        <p:spPr>
          <a:xfrm>
            <a:off x="673600" y="468145"/>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361" name="Google Shape;361;gca6c4a9396_0_984"/>
          <p:cNvSpPr txBox="1">
            <a:spLocks noGrp="1"/>
          </p:cNvSpPr>
          <p:nvPr>
            <p:ph type="body" idx="2"/>
          </p:nvPr>
        </p:nvSpPr>
        <p:spPr>
          <a:xfrm>
            <a:off x="673600" y="799865"/>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a:t>
            </a:r>
            <a:endParaRPr dirty="0"/>
          </a:p>
        </p:txBody>
      </p:sp>
      <p:sp>
        <p:nvSpPr>
          <p:cNvPr id="362" name="Google Shape;362;gca6c4a9396_0_98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71" name="Google Shape;371;gca6c4a9396_0_984"/>
          <p:cNvSpPr txBox="1">
            <a:spLocks noGrp="1"/>
          </p:cNvSpPr>
          <p:nvPr>
            <p:ph type="body" idx="1"/>
          </p:nvPr>
        </p:nvSpPr>
        <p:spPr>
          <a:xfrm>
            <a:off x="747625" y="1410800"/>
            <a:ext cx="3792600" cy="2571600"/>
          </a:xfrm>
          <a:prstGeom prst="rect">
            <a:avLst/>
          </a:prstGeom>
          <a:noFill/>
          <a:ln>
            <a:noFill/>
          </a:ln>
        </p:spPr>
        <p:txBody>
          <a:bodyPr spcFirstLastPara="1" wrap="square" lIns="0" tIns="0" rIns="0" bIns="0" anchor="t" anchorCtr="0">
            <a:noAutofit/>
          </a:bodyPr>
          <a:lstStyle/>
          <a:p>
            <a:pPr marL="276225" lvl="0" indent="-244475" algn="l" rtl="0">
              <a:spcBef>
                <a:spcPts val="0"/>
              </a:spcBef>
              <a:spcAft>
                <a:spcPts val="0"/>
              </a:spcAft>
              <a:buClr>
                <a:schemeClr val="dk2"/>
              </a:buClr>
              <a:buSzPts val="900"/>
              <a:buChar char="‒"/>
            </a:pPr>
            <a:r>
              <a:rPr lang="en-GB" sz="1500" b="0"/>
              <a:t>What: It is a supervised  </a:t>
            </a:r>
            <a:br>
              <a:rPr lang="en-GB" sz="1500" b="0"/>
            </a:br>
            <a:endParaRPr sz="1500" b="0"/>
          </a:p>
          <a:p>
            <a:pPr marL="276225" lvl="0" indent="-244475" algn="l" rtl="0">
              <a:spcBef>
                <a:spcPts val="0"/>
              </a:spcBef>
              <a:spcAft>
                <a:spcPts val="0"/>
              </a:spcAft>
              <a:buClr>
                <a:schemeClr val="dk2"/>
              </a:buClr>
              <a:buSzPts val="900"/>
              <a:buChar char="‒"/>
            </a:pPr>
            <a:endParaRPr sz="1500" b="0"/>
          </a:p>
          <a:p>
            <a:pPr marL="276225" lvl="0" indent="-187325" algn="l" rtl="0">
              <a:spcBef>
                <a:spcPts val="900"/>
              </a:spcBef>
              <a:spcAft>
                <a:spcPts val="0"/>
              </a:spcAft>
              <a:buClr>
                <a:schemeClr val="dk2"/>
              </a:buClr>
              <a:buSzPts val="1400"/>
              <a:buFont typeface="Arial"/>
              <a:buNone/>
            </a:pPr>
            <a:endParaRPr/>
          </a:p>
        </p:txBody>
      </p:sp>
      <p:sp>
        <p:nvSpPr>
          <p:cNvPr id="14" name="Google Shape;1606;gca6c4a9396_0_1274">
            <a:extLst>
              <a:ext uri="{FF2B5EF4-FFF2-40B4-BE49-F238E27FC236}">
                <a16:creationId xmlns:a16="http://schemas.microsoft.com/office/drawing/2014/main" id="{9D781D37-8682-AA4A-BEFD-BABFA5F7FBD8}"/>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1FE263EB-9A47-BC4F-84DA-9C2788D70F90}"/>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F5C0590C-B425-7E4A-8276-93CDD5367E3E}"/>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3D4B0782-2155-6C44-9C25-54CF6E0C321F}"/>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DAD4CD51-54BE-B044-9749-0D56AADDBB81}"/>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2F8B4FCD-850F-CD47-AED6-E50AE7C2D5E0}"/>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4C3FAFC5-7DC0-C94D-982B-D5D268644216}"/>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B44722CC-A1E6-B848-AEC3-95373B2B63F0}"/>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gca6c4a9396_0_1000"/>
          <p:cNvSpPr txBox="1">
            <a:spLocks noGrp="1"/>
          </p:cNvSpPr>
          <p:nvPr>
            <p:ph type="title"/>
          </p:nvPr>
        </p:nvSpPr>
        <p:spPr>
          <a:xfrm>
            <a:off x="664636" y="497169"/>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377" name="Google Shape;377;gca6c4a9396_0_1000"/>
          <p:cNvSpPr txBox="1">
            <a:spLocks noGrp="1"/>
          </p:cNvSpPr>
          <p:nvPr>
            <p:ph type="body" idx="2"/>
          </p:nvPr>
        </p:nvSpPr>
        <p:spPr>
          <a:xfrm>
            <a:off x="673600" y="829421"/>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a:t>
            </a:r>
            <a:endParaRPr dirty="0"/>
          </a:p>
        </p:txBody>
      </p:sp>
      <p:sp>
        <p:nvSpPr>
          <p:cNvPr id="378" name="Google Shape;378;gca6c4a9396_0_1000"/>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387" name="Google Shape;387;gca6c4a9396_0_1000"/>
          <p:cNvSpPr txBox="1">
            <a:spLocks noGrp="1"/>
          </p:cNvSpPr>
          <p:nvPr>
            <p:ph type="body" idx="1"/>
          </p:nvPr>
        </p:nvSpPr>
        <p:spPr>
          <a:xfrm>
            <a:off x="747625" y="1410800"/>
            <a:ext cx="3792600" cy="2571600"/>
          </a:xfrm>
          <a:prstGeom prst="rect">
            <a:avLst/>
          </a:prstGeom>
          <a:noFill/>
          <a:ln>
            <a:noFill/>
          </a:ln>
        </p:spPr>
        <p:txBody>
          <a:bodyPr spcFirstLastPara="1" wrap="square" lIns="0" tIns="0" rIns="0" bIns="0" anchor="t" anchorCtr="0">
            <a:noAutofit/>
          </a:bodyPr>
          <a:lstStyle/>
          <a:p>
            <a:pPr marL="276225" lvl="0" indent="-244475" algn="l" rtl="0">
              <a:spcBef>
                <a:spcPts val="0"/>
              </a:spcBef>
              <a:spcAft>
                <a:spcPts val="0"/>
              </a:spcAft>
              <a:buClr>
                <a:schemeClr val="dk2"/>
              </a:buClr>
              <a:buSzPts val="900"/>
              <a:buChar char="‒"/>
            </a:pPr>
            <a:r>
              <a:rPr lang="en-GB" sz="1500" b="0"/>
              <a:t>What: It is a supervised  </a:t>
            </a:r>
            <a:br>
              <a:rPr lang="en-GB" sz="1500" b="0"/>
            </a:br>
            <a:endParaRPr sz="1500" b="0"/>
          </a:p>
          <a:p>
            <a:pPr marL="276225" lvl="0" indent="-244475" algn="l" rtl="0">
              <a:spcBef>
                <a:spcPts val="0"/>
              </a:spcBef>
              <a:spcAft>
                <a:spcPts val="0"/>
              </a:spcAft>
              <a:buClr>
                <a:schemeClr val="dk2"/>
              </a:buClr>
              <a:buSzPts val="900"/>
              <a:buChar char="‒"/>
            </a:pPr>
            <a:r>
              <a:rPr lang="en-GB" sz="1500" b="0"/>
              <a:t>What it looks like for quantum </a:t>
            </a:r>
            <a:endParaRPr sz="1500" b="0"/>
          </a:p>
          <a:p>
            <a:pPr marL="276225" lvl="0" indent="-187325" algn="l" rtl="0">
              <a:spcBef>
                <a:spcPts val="900"/>
              </a:spcBef>
              <a:spcAft>
                <a:spcPts val="0"/>
              </a:spcAft>
              <a:buClr>
                <a:schemeClr val="dk2"/>
              </a:buClr>
              <a:buSzPts val="1400"/>
              <a:buFont typeface="Arial"/>
              <a:buNone/>
            </a:pPr>
            <a:endParaRPr/>
          </a:p>
        </p:txBody>
      </p:sp>
      <p:pic>
        <p:nvPicPr>
          <p:cNvPr id="388" name="Google Shape;388;gca6c4a9396_0_1000"/>
          <p:cNvPicPr preferRelativeResize="0"/>
          <p:nvPr/>
        </p:nvPicPr>
        <p:blipFill rotWithShape="1">
          <a:blip r:embed="rId3">
            <a:alphaModFix/>
          </a:blip>
          <a:srcRect l="1710" b="12724"/>
          <a:stretch/>
        </p:blipFill>
        <p:spPr>
          <a:xfrm>
            <a:off x="787400" y="2300350"/>
            <a:ext cx="6895950" cy="2385081"/>
          </a:xfrm>
          <a:prstGeom prst="rect">
            <a:avLst/>
          </a:prstGeom>
          <a:noFill/>
          <a:ln>
            <a:noFill/>
          </a:ln>
        </p:spPr>
      </p:pic>
      <p:sp>
        <p:nvSpPr>
          <p:cNvPr id="15" name="Google Shape;1606;gca6c4a9396_0_1274">
            <a:extLst>
              <a:ext uri="{FF2B5EF4-FFF2-40B4-BE49-F238E27FC236}">
                <a16:creationId xmlns:a16="http://schemas.microsoft.com/office/drawing/2014/main" id="{52EC8A9C-73A1-0B42-BE30-C25720399BCA}"/>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7041452E-441C-1244-BDC9-A3ADBDBA4F11}"/>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400D7316-91DF-C144-875A-9BDCE1D6DD4E}"/>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3B4147A3-2311-C94D-A3AB-B3419E2864BB}"/>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0132CFB2-C709-F041-B295-BF910ECCE942}"/>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767B66CF-48F4-0145-914D-39CF4D60332C}"/>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941EB1B8-EA7E-294E-9819-194C80BE4BA2}"/>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77038430-F74D-DF4B-8639-0BFE35281E1E}"/>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gca26c39f1d_0_146"/>
          <p:cNvSpPr txBox="1">
            <a:spLocks noGrp="1"/>
          </p:cNvSpPr>
          <p:nvPr>
            <p:ph type="title"/>
          </p:nvPr>
        </p:nvSpPr>
        <p:spPr>
          <a:xfrm>
            <a:off x="707125" y="477476"/>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394" name="Google Shape;394;gca26c39f1d_0_146"/>
          <p:cNvSpPr txBox="1">
            <a:spLocks noGrp="1"/>
          </p:cNvSpPr>
          <p:nvPr>
            <p:ph type="body" idx="2"/>
          </p:nvPr>
        </p:nvSpPr>
        <p:spPr>
          <a:xfrm>
            <a:off x="707125" y="81852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a:t>
            </a:r>
            <a:endParaRPr dirty="0"/>
          </a:p>
        </p:txBody>
      </p:sp>
      <p:sp>
        <p:nvSpPr>
          <p:cNvPr id="395" name="Google Shape;395;gca26c39f1d_0_146"/>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404" name="Google Shape;404;gca26c39f1d_0_146"/>
          <p:cNvSpPr txBox="1">
            <a:spLocks noGrp="1"/>
          </p:cNvSpPr>
          <p:nvPr>
            <p:ph type="body" idx="1"/>
          </p:nvPr>
        </p:nvSpPr>
        <p:spPr>
          <a:xfrm>
            <a:off x="747625" y="1410800"/>
            <a:ext cx="7500900" cy="25716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GB" sz="1500" b="0" dirty="0"/>
              <a:t>Note: I will be following the guidance of  </a:t>
            </a:r>
            <a:r>
              <a:rPr lang="en-GB" sz="1500" b="0" dirty="0" err="1"/>
              <a:t>Nathan.W</a:t>
            </a:r>
            <a:r>
              <a:rPr lang="en-GB" sz="1500" b="0" dirty="0"/>
              <a:t>, </a:t>
            </a:r>
            <a:r>
              <a:rPr lang="en-GB" sz="1500" b="0" dirty="0" err="1"/>
              <a:t>Ashish.K</a:t>
            </a:r>
            <a:r>
              <a:rPr lang="en-GB" sz="1500" b="0" dirty="0"/>
              <a:t> and </a:t>
            </a:r>
            <a:r>
              <a:rPr lang="en-GB" sz="1500" b="0" dirty="0" err="1"/>
              <a:t>Krysta.S</a:t>
            </a:r>
            <a:r>
              <a:rPr lang="en-GB" sz="1500" b="0" dirty="0"/>
              <a:t> and their work in Quantum algorithms for nearest-neighbour methods for supervised and unsupervised learning.</a:t>
            </a:r>
            <a:endParaRPr sz="1500" b="0" dirty="0"/>
          </a:p>
          <a:p>
            <a:pPr marL="0" lvl="0" indent="0" algn="l" rtl="0">
              <a:spcBef>
                <a:spcPts val="0"/>
              </a:spcBef>
              <a:spcAft>
                <a:spcPts val="0"/>
              </a:spcAft>
              <a:buClr>
                <a:schemeClr val="dk1"/>
              </a:buClr>
              <a:buSzPts val="1100"/>
              <a:buFont typeface="Arial"/>
              <a:buNone/>
            </a:pPr>
            <a:endParaRPr sz="1500" b="0" dirty="0"/>
          </a:p>
          <a:p>
            <a:pPr marL="0" lvl="0" indent="0" algn="l" rtl="0">
              <a:spcBef>
                <a:spcPts val="0"/>
              </a:spcBef>
              <a:spcAft>
                <a:spcPts val="0"/>
              </a:spcAft>
              <a:buClr>
                <a:schemeClr val="dk1"/>
              </a:buClr>
              <a:buSzPts val="1100"/>
              <a:buFont typeface="Arial"/>
              <a:buNone/>
            </a:pPr>
            <a:r>
              <a:rPr lang="en-GB" sz="1500" b="0" dirty="0"/>
              <a:t> Specifically their </a:t>
            </a:r>
            <a:endParaRPr sz="1500" b="0" dirty="0"/>
          </a:p>
          <a:p>
            <a:pPr marL="0" lvl="0" indent="0" algn="l" rtl="0">
              <a:spcBef>
                <a:spcPts val="0"/>
              </a:spcBef>
              <a:spcAft>
                <a:spcPts val="0"/>
              </a:spcAft>
              <a:buClr>
                <a:schemeClr val="dk1"/>
              </a:buClr>
              <a:buSzPts val="1100"/>
              <a:buFont typeface="Arial"/>
              <a:buNone/>
            </a:pPr>
            <a:endParaRPr sz="1500" b="0" dirty="0"/>
          </a:p>
          <a:p>
            <a:pPr marL="0" lvl="0" indent="0" algn="l" rtl="0">
              <a:spcBef>
                <a:spcPts val="1134"/>
              </a:spcBef>
              <a:spcAft>
                <a:spcPts val="0"/>
              </a:spcAft>
              <a:buClr>
                <a:schemeClr val="dk1"/>
              </a:buClr>
              <a:buSzPts val="1100"/>
              <a:buFont typeface="Arial"/>
              <a:buNone/>
            </a:pPr>
            <a:r>
              <a:rPr lang="en-GB" sz="1500" dirty="0"/>
              <a:t>Hamming Distance: </a:t>
            </a:r>
            <a:r>
              <a:rPr lang="en-GB" sz="1500" b="0" dirty="0"/>
              <a:t>it is defined as counting the number of which the corresponding symbols of a two bit vectors of equal length are different </a:t>
            </a:r>
            <a:r>
              <a:rPr lang="en-GB" sz="1500" b="0" dirty="0" err="1"/>
              <a:t>e.g</a:t>
            </a:r>
            <a:endParaRPr sz="1500" b="0" dirty="0"/>
          </a:p>
          <a:p>
            <a:pPr marL="0" lvl="0" indent="0" algn="l" rtl="0">
              <a:lnSpc>
                <a:spcPct val="115000"/>
              </a:lnSpc>
              <a:spcBef>
                <a:spcPts val="0"/>
              </a:spcBef>
              <a:spcAft>
                <a:spcPts val="0"/>
              </a:spcAft>
              <a:buClr>
                <a:schemeClr val="dk1"/>
              </a:buClr>
              <a:buSzPts val="1100"/>
              <a:buFont typeface="Arial"/>
              <a:buNone/>
            </a:pPr>
            <a:endParaRPr sz="1500" b="0" dirty="0"/>
          </a:p>
          <a:p>
            <a:pPr marL="0" lvl="0" indent="0" algn="l" rtl="0">
              <a:lnSpc>
                <a:spcPct val="115000"/>
              </a:lnSpc>
              <a:spcBef>
                <a:spcPts val="0"/>
              </a:spcBef>
              <a:spcAft>
                <a:spcPts val="0"/>
              </a:spcAft>
              <a:buClr>
                <a:schemeClr val="dk1"/>
              </a:buClr>
              <a:buSzPts val="1100"/>
              <a:buFont typeface="Arial"/>
              <a:buNone/>
            </a:pPr>
            <a:r>
              <a:rPr lang="en-GB" sz="1500" b="0" dirty="0"/>
              <a:t> Hamming Distance:( 0110 ← →  0001) has a distance of 3</a:t>
            </a:r>
            <a:endParaRPr sz="1500" b="0" dirty="0"/>
          </a:p>
          <a:p>
            <a:pPr marL="0" lvl="0" indent="0" algn="l" rtl="0">
              <a:lnSpc>
                <a:spcPct val="115000"/>
              </a:lnSpc>
              <a:spcBef>
                <a:spcPts val="0"/>
              </a:spcBef>
              <a:spcAft>
                <a:spcPts val="0"/>
              </a:spcAft>
              <a:buClr>
                <a:schemeClr val="dk1"/>
              </a:buClr>
              <a:buSzPts val="1100"/>
              <a:buFont typeface="Arial"/>
              <a:buNone/>
            </a:pPr>
            <a:r>
              <a:rPr lang="en-GB" sz="1500" b="0" dirty="0"/>
              <a:t> Hamming Distance:( 0110 ← →  1110) has a distance of 1</a:t>
            </a:r>
            <a:endParaRPr sz="1500" b="0" dirty="0"/>
          </a:p>
          <a:p>
            <a:pPr marL="0" lvl="0" indent="0" algn="l" rtl="0">
              <a:spcBef>
                <a:spcPts val="1134"/>
              </a:spcBef>
              <a:spcAft>
                <a:spcPts val="0"/>
              </a:spcAft>
              <a:buClr>
                <a:schemeClr val="dk1"/>
              </a:buClr>
              <a:buSzPts val="1100"/>
              <a:buFont typeface="Arial"/>
              <a:buNone/>
            </a:pPr>
            <a:endParaRPr dirty="0"/>
          </a:p>
          <a:p>
            <a:pPr marL="0" lvl="0" indent="0" algn="l" rtl="0">
              <a:spcBef>
                <a:spcPts val="0"/>
              </a:spcBef>
              <a:spcAft>
                <a:spcPts val="0"/>
              </a:spcAft>
              <a:buNone/>
            </a:pPr>
            <a:endParaRPr sz="1500" b="0" dirty="0">
              <a:highlight>
                <a:srgbClr val="E4E8EE"/>
              </a:highlight>
              <a:latin typeface="Arial"/>
              <a:ea typeface="Arial"/>
              <a:cs typeface="Arial"/>
              <a:sym typeface="Arial"/>
            </a:endParaRPr>
          </a:p>
          <a:p>
            <a:pPr marL="276225" lvl="0" indent="-187325" algn="l" rtl="0">
              <a:spcBef>
                <a:spcPts val="900"/>
              </a:spcBef>
              <a:spcAft>
                <a:spcPts val="0"/>
              </a:spcAft>
              <a:buClr>
                <a:schemeClr val="dk2"/>
              </a:buClr>
              <a:buSzPts val="1400"/>
              <a:buFont typeface="Arial"/>
              <a:buNone/>
            </a:pPr>
            <a:endParaRPr dirty="0"/>
          </a:p>
        </p:txBody>
      </p:sp>
      <p:sp>
        <p:nvSpPr>
          <p:cNvPr id="14" name="Google Shape;1606;gca6c4a9396_0_1274">
            <a:extLst>
              <a:ext uri="{FF2B5EF4-FFF2-40B4-BE49-F238E27FC236}">
                <a16:creationId xmlns:a16="http://schemas.microsoft.com/office/drawing/2014/main" id="{22F1E2CA-3B98-5040-84F8-365E216AB753}"/>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D969AC23-51CE-1D41-AF11-8CC6578A9438}"/>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90D33CD2-FE8A-2740-B1F9-22782586B40F}"/>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491DA831-6E3C-004D-915E-36CA0D7A05EB}"/>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C66C5619-F44C-474B-B3A2-DFC299E08B63}"/>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DDAB1A88-4526-B940-8E3C-63953E683C59}"/>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04DBB152-02CF-5244-98B7-73D7D6C3061A}"/>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67DBC44A-ACB9-BC47-B3DF-A76244D3070B}"/>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gca26c39f1d_0_164"/>
          <p:cNvSpPr txBox="1">
            <a:spLocks noGrp="1"/>
          </p:cNvSpPr>
          <p:nvPr>
            <p:ph type="title"/>
          </p:nvPr>
        </p:nvSpPr>
        <p:spPr>
          <a:xfrm>
            <a:off x="673600" y="472534"/>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410" name="Google Shape;410;gca26c39f1d_0_164"/>
          <p:cNvSpPr txBox="1">
            <a:spLocks noGrp="1"/>
          </p:cNvSpPr>
          <p:nvPr>
            <p:ph type="body" idx="2"/>
          </p:nvPr>
        </p:nvSpPr>
        <p:spPr>
          <a:xfrm>
            <a:off x="673600" y="816339"/>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a:t>
            </a:r>
            <a:endParaRPr dirty="0"/>
          </a:p>
        </p:txBody>
      </p:sp>
      <p:sp>
        <p:nvSpPr>
          <p:cNvPr id="411" name="Google Shape;411;gca26c39f1d_0_164"/>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420" name="Google Shape;420;gca26c39f1d_0_164"/>
          <p:cNvSpPr txBox="1">
            <a:spLocks noGrp="1"/>
          </p:cNvSpPr>
          <p:nvPr>
            <p:ph type="body" idx="1"/>
          </p:nvPr>
        </p:nvSpPr>
        <p:spPr>
          <a:xfrm>
            <a:off x="3732125" y="2243025"/>
            <a:ext cx="2200200" cy="8496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Taking the first section, using the break after to identify the subsections.</a:t>
            </a:r>
            <a:endParaRPr sz="1500" b="0"/>
          </a:p>
          <a:p>
            <a:pPr marL="0" lvl="0" indent="0" algn="l" rtl="0">
              <a:spcBef>
                <a:spcPts val="0"/>
              </a:spcBef>
              <a:spcAft>
                <a:spcPts val="0"/>
              </a:spcAft>
              <a:buNone/>
            </a:pPr>
            <a:endParaRPr sz="1500" b="0"/>
          </a:p>
          <a:p>
            <a:pPr marL="0" lvl="0" indent="0" algn="l" rtl="0">
              <a:spcBef>
                <a:spcPts val="0"/>
              </a:spcBef>
              <a:spcAft>
                <a:spcPts val="0"/>
              </a:spcAft>
              <a:buClr>
                <a:schemeClr val="dk1"/>
              </a:buClr>
              <a:buSzPts val="1100"/>
              <a:buFont typeface="Arial"/>
              <a:buNone/>
            </a:pPr>
            <a:endParaRPr sz="1500" b="0"/>
          </a:p>
        </p:txBody>
      </p:sp>
      <p:pic>
        <p:nvPicPr>
          <p:cNvPr id="421" name="Google Shape;421;gca26c39f1d_0_164"/>
          <p:cNvPicPr preferRelativeResize="0"/>
          <p:nvPr/>
        </p:nvPicPr>
        <p:blipFill>
          <a:blip r:embed="rId3">
            <a:alphaModFix/>
          </a:blip>
          <a:stretch>
            <a:fillRect/>
          </a:stretch>
        </p:blipFill>
        <p:spPr>
          <a:xfrm>
            <a:off x="747626" y="1218150"/>
            <a:ext cx="2200225" cy="3493899"/>
          </a:xfrm>
          <a:prstGeom prst="rect">
            <a:avLst/>
          </a:prstGeom>
          <a:noFill/>
          <a:ln>
            <a:noFill/>
          </a:ln>
        </p:spPr>
      </p:pic>
      <p:pic>
        <p:nvPicPr>
          <p:cNvPr id="422" name="Google Shape;422;gca26c39f1d_0_164"/>
          <p:cNvPicPr preferRelativeResize="0"/>
          <p:nvPr/>
        </p:nvPicPr>
        <p:blipFill>
          <a:blip r:embed="rId4">
            <a:alphaModFix/>
          </a:blip>
          <a:stretch>
            <a:fillRect/>
          </a:stretch>
        </p:blipFill>
        <p:spPr>
          <a:xfrm>
            <a:off x="7592300" y="1355971"/>
            <a:ext cx="341000" cy="2885350"/>
          </a:xfrm>
          <a:prstGeom prst="rect">
            <a:avLst/>
          </a:prstGeom>
          <a:noFill/>
          <a:ln>
            <a:noFill/>
          </a:ln>
        </p:spPr>
      </p:pic>
      <p:sp>
        <p:nvSpPr>
          <p:cNvPr id="423" name="Google Shape;423;gca26c39f1d_0_164"/>
          <p:cNvSpPr/>
          <p:nvPr/>
        </p:nvSpPr>
        <p:spPr>
          <a:xfrm>
            <a:off x="6089950" y="2457225"/>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06;gca6c4a9396_0_1274">
            <a:extLst>
              <a:ext uri="{FF2B5EF4-FFF2-40B4-BE49-F238E27FC236}">
                <a16:creationId xmlns:a16="http://schemas.microsoft.com/office/drawing/2014/main" id="{38BFE9C7-20DA-684B-9867-70B500D80F7D}"/>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8" name="Google Shape;1607;gca6c4a9396_0_1274">
            <a:extLst>
              <a:ext uri="{FF2B5EF4-FFF2-40B4-BE49-F238E27FC236}">
                <a16:creationId xmlns:a16="http://schemas.microsoft.com/office/drawing/2014/main" id="{5A6EC127-C070-1940-828F-6CA07A8D0EA2}"/>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9" name="Google Shape;1608;gca6c4a9396_0_1274">
            <a:extLst>
              <a:ext uri="{FF2B5EF4-FFF2-40B4-BE49-F238E27FC236}">
                <a16:creationId xmlns:a16="http://schemas.microsoft.com/office/drawing/2014/main" id="{E9A05F9E-E973-3C48-9399-787BFBEC5981}"/>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0" name="Google Shape;1609;gca6c4a9396_0_1274">
            <a:extLst>
              <a:ext uri="{FF2B5EF4-FFF2-40B4-BE49-F238E27FC236}">
                <a16:creationId xmlns:a16="http://schemas.microsoft.com/office/drawing/2014/main" id="{4F1DC4FF-42BF-C145-B32F-95E457B0CE73}"/>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1" name="Google Shape;1610;gca6c4a9396_0_1274">
            <a:extLst>
              <a:ext uri="{FF2B5EF4-FFF2-40B4-BE49-F238E27FC236}">
                <a16:creationId xmlns:a16="http://schemas.microsoft.com/office/drawing/2014/main" id="{88154156-6AC4-AC45-A553-2C799FD34478}"/>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2" name="Google Shape;1611;gca6c4a9396_0_1274">
            <a:extLst>
              <a:ext uri="{FF2B5EF4-FFF2-40B4-BE49-F238E27FC236}">
                <a16:creationId xmlns:a16="http://schemas.microsoft.com/office/drawing/2014/main" id="{10D784EA-09AE-E340-92F6-CB95F3E52DA1}"/>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3" name="Google Shape;1612;gca6c4a9396_0_1274">
            <a:extLst>
              <a:ext uri="{FF2B5EF4-FFF2-40B4-BE49-F238E27FC236}">
                <a16:creationId xmlns:a16="http://schemas.microsoft.com/office/drawing/2014/main" id="{2CC7A272-4D4A-4243-985E-E77494F4D7BF}"/>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4" name="Google Shape;1613;gca6c4a9396_0_1274">
            <a:extLst>
              <a:ext uri="{FF2B5EF4-FFF2-40B4-BE49-F238E27FC236}">
                <a16:creationId xmlns:a16="http://schemas.microsoft.com/office/drawing/2014/main" id="{6F1C25AA-1076-7042-A2A3-3CB7C19CD506}"/>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gca26c39f1d_0_186"/>
          <p:cNvSpPr txBox="1">
            <a:spLocks noGrp="1"/>
          </p:cNvSpPr>
          <p:nvPr>
            <p:ph type="title"/>
          </p:nvPr>
        </p:nvSpPr>
        <p:spPr>
          <a:xfrm>
            <a:off x="754600" y="477307"/>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429" name="Google Shape;429;gca26c39f1d_0_186"/>
          <p:cNvSpPr txBox="1">
            <a:spLocks noGrp="1"/>
          </p:cNvSpPr>
          <p:nvPr>
            <p:ph type="body" idx="2"/>
          </p:nvPr>
        </p:nvSpPr>
        <p:spPr>
          <a:xfrm>
            <a:off x="747686"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a:t>
            </a:r>
            <a:endParaRPr dirty="0"/>
          </a:p>
        </p:txBody>
      </p:sp>
      <p:sp>
        <p:nvSpPr>
          <p:cNvPr id="430" name="Google Shape;430;gca26c39f1d_0_186"/>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439" name="Google Shape;439;gca26c39f1d_0_186"/>
          <p:cNvSpPr txBox="1">
            <a:spLocks noGrp="1"/>
          </p:cNvSpPr>
          <p:nvPr>
            <p:ph type="body" idx="1"/>
          </p:nvPr>
        </p:nvSpPr>
        <p:spPr>
          <a:xfrm>
            <a:off x="3393338" y="1312850"/>
            <a:ext cx="2200200" cy="168435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dirty="0"/>
              <a:t>Qubit 0 has the unclassified quantum state </a:t>
            </a:r>
            <a:endParaRPr sz="1500" b="0" dirty="0"/>
          </a:p>
          <a:p>
            <a:pPr marL="0" lvl="0" indent="0" algn="l" rtl="0">
              <a:spcBef>
                <a:spcPts val="0"/>
              </a:spcBef>
              <a:spcAft>
                <a:spcPts val="0"/>
              </a:spcAft>
              <a:buNone/>
            </a:pPr>
            <a:endParaRPr sz="1500" b="0" dirty="0"/>
          </a:p>
          <a:p>
            <a:pPr marL="0" lvl="0" indent="0" algn="l" rtl="0">
              <a:spcBef>
                <a:spcPts val="0"/>
              </a:spcBef>
              <a:spcAft>
                <a:spcPts val="0"/>
              </a:spcAft>
              <a:buNone/>
            </a:pPr>
            <a:r>
              <a:rPr lang="en-GB" sz="1500" b="0" dirty="0"/>
              <a:t>Qubit 1 has the training set </a:t>
            </a:r>
            <a:endParaRPr sz="1500" b="0" dirty="0"/>
          </a:p>
          <a:p>
            <a:pPr marL="0" lvl="0" indent="0" algn="l" rtl="0">
              <a:spcBef>
                <a:spcPts val="0"/>
              </a:spcBef>
              <a:spcAft>
                <a:spcPts val="0"/>
              </a:spcAft>
              <a:buNone/>
            </a:pPr>
            <a:endParaRPr sz="1500" b="0" dirty="0"/>
          </a:p>
          <a:p>
            <a:pPr marL="0" lvl="0" indent="0" algn="l" rtl="0">
              <a:spcBef>
                <a:spcPts val="0"/>
              </a:spcBef>
              <a:spcAft>
                <a:spcPts val="0"/>
              </a:spcAft>
              <a:buNone/>
            </a:pPr>
            <a:r>
              <a:rPr lang="en-GB" sz="1500" b="0" dirty="0"/>
              <a:t>With the ancillary bit being in the last register ( qubit 8)</a:t>
            </a:r>
            <a:endParaRPr sz="1500" b="0" dirty="0"/>
          </a:p>
          <a:p>
            <a:pPr marL="0" lvl="0" indent="0" algn="l" rtl="0">
              <a:spcBef>
                <a:spcPts val="0"/>
              </a:spcBef>
              <a:spcAft>
                <a:spcPts val="0"/>
              </a:spcAft>
              <a:buNone/>
            </a:pPr>
            <a:endParaRPr sz="1500" b="0" dirty="0"/>
          </a:p>
          <a:p>
            <a:pPr marL="0" lvl="0" indent="0" algn="l" rtl="0">
              <a:spcBef>
                <a:spcPts val="0"/>
              </a:spcBef>
              <a:spcAft>
                <a:spcPts val="0"/>
              </a:spcAft>
              <a:buNone/>
            </a:pPr>
            <a:endParaRPr sz="1500" b="0" dirty="0"/>
          </a:p>
        </p:txBody>
      </p:sp>
      <p:pic>
        <p:nvPicPr>
          <p:cNvPr id="440" name="Google Shape;440;gca26c39f1d_0_186"/>
          <p:cNvPicPr preferRelativeResize="0"/>
          <p:nvPr/>
        </p:nvPicPr>
        <p:blipFill>
          <a:blip r:embed="rId3">
            <a:alphaModFix/>
          </a:blip>
          <a:stretch>
            <a:fillRect/>
          </a:stretch>
        </p:blipFill>
        <p:spPr>
          <a:xfrm>
            <a:off x="492101" y="1218150"/>
            <a:ext cx="2200225" cy="3493899"/>
          </a:xfrm>
          <a:prstGeom prst="rect">
            <a:avLst/>
          </a:prstGeom>
          <a:noFill/>
          <a:ln>
            <a:noFill/>
          </a:ln>
        </p:spPr>
      </p:pic>
      <p:sp>
        <p:nvSpPr>
          <p:cNvPr id="441" name="Google Shape;441;gca26c39f1d_0_186"/>
          <p:cNvSpPr/>
          <p:nvPr/>
        </p:nvSpPr>
        <p:spPr>
          <a:xfrm>
            <a:off x="6112388" y="23611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2" name="Google Shape;442;gca26c39f1d_0_186"/>
          <p:cNvPicPr preferRelativeResize="0"/>
          <p:nvPr/>
        </p:nvPicPr>
        <p:blipFill rotWithShape="1">
          <a:blip r:embed="rId4">
            <a:alphaModFix/>
          </a:blip>
          <a:srcRect l="6733" t="14595"/>
          <a:stretch/>
        </p:blipFill>
        <p:spPr>
          <a:xfrm>
            <a:off x="7035350" y="1218150"/>
            <a:ext cx="1101600" cy="2497375"/>
          </a:xfrm>
          <a:prstGeom prst="rect">
            <a:avLst/>
          </a:prstGeom>
          <a:noFill/>
          <a:ln>
            <a:noFill/>
          </a:ln>
        </p:spPr>
      </p:pic>
      <p:pic>
        <p:nvPicPr>
          <p:cNvPr id="443" name="Google Shape;443;gca26c39f1d_0_186"/>
          <p:cNvPicPr preferRelativeResize="0"/>
          <p:nvPr/>
        </p:nvPicPr>
        <p:blipFill>
          <a:blip r:embed="rId5">
            <a:alphaModFix/>
          </a:blip>
          <a:stretch>
            <a:fillRect/>
          </a:stretch>
        </p:blipFill>
        <p:spPr>
          <a:xfrm>
            <a:off x="6664950" y="3868450"/>
            <a:ext cx="1842396" cy="221087"/>
          </a:xfrm>
          <a:prstGeom prst="rect">
            <a:avLst/>
          </a:prstGeom>
          <a:noFill/>
          <a:ln>
            <a:noFill/>
          </a:ln>
          <a:effectLst>
            <a:outerShdw blurRad="57150" dist="19050" dir="5400000" algn="bl" rotWithShape="0">
              <a:srgbClr val="000000">
                <a:alpha val="40000"/>
              </a:srgbClr>
            </a:outerShdw>
          </a:effectLst>
        </p:spPr>
      </p:pic>
      <p:pic>
        <p:nvPicPr>
          <p:cNvPr id="444" name="Google Shape;444;gca26c39f1d_0_186"/>
          <p:cNvPicPr preferRelativeResize="0"/>
          <p:nvPr/>
        </p:nvPicPr>
        <p:blipFill>
          <a:blip r:embed="rId6">
            <a:alphaModFix/>
          </a:blip>
          <a:stretch>
            <a:fillRect/>
          </a:stretch>
        </p:blipFill>
        <p:spPr>
          <a:xfrm>
            <a:off x="6664950" y="4242475"/>
            <a:ext cx="1842400" cy="400064"/>
          </a:xfrm>
          <a:prstGeom prst="rect">
            <a:avLst/>
          </a:prstGeom>
          <a:noFill/>
          <a:ln>
            <a:noFill/>
          </a:ln>
          <a:effectLst>
            <a:outerShdw blurRad="57150" dist="19050" dir="5400000" algn="bl" rotWithShape="0">
              <a:srgbClr val="000000">
                <a:alpha val="40000"/>
              </a:srgbClr>
            </a:outerShdw>
          </a:effectLst>
        </p:spPr>
      </p:pic>
      <p:sp>
        <p:nvSpPr>
          <p:cNvPr id="19" name="Google Shape;1606;gca6c4a9396_0_1274">
            <a:extLst>
              <a:ext uri="{FF2B5EF4-FFF2-40B4-BE49-F238E27FC236}">
                <a16:creationId xmlns:a16="http://schemas.microsoft.com/office/drawing/2014/main" id="{F6D3F393-BD2C-3E48-B85E-41BCC2B03910}"/>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0" name="Google Shape;1607;gca6c4a9396_0_1274">
            <a:extLst>
              <a:ext uri="{FF2B5EF4-FFF2-40B4-BE49-F238E27FC236}">
                <a16:creationId xmlns:a16="http://schemas.microsoft.com/office/drawing/2014/main" id="{55550C75-35E1-8946-9685-7B501AFCCED8}"/>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1" name="Google Shape;1608;gca6c4a9396_0_1274">
            <a:extLst>
              <a:ext uri="{FF2B5EF4-FFF2-40B4-BE49-F238E27FC236}">
                <a16:creationId xmlns:a16="http://schemas.microsoft.com/office/drawing/2014/main" id="{838D7D6D-CCFC-FB4D-894B-F47E807D9851}"/>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2" name="Google Shape;1609;gca6c4a9396_0_1274">
            <a:extLst>
              <a:ext uri="{FF2B5EF4-FFF2-40B4-BE49-F238E27FC236}">
                <a16:creationId xmlns:a16="http://schemas.microsoft.com/office/drawing/2014/main" id="{D71DA1FA-9445-8F4B-814D-903797BCF36D}"/>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3" name="Google Shape;1610;gca6c4a9396_0_1274">
            <a:extLst>
              <a:ext uri="{FF2B5EF4-FFF2-40B4-BE49-F238E27FC236}">
                <a16:creationId xmlns:a16="http://schemas.microsoft.com/office/drawing/2014/main" id="{B1FC84A7-0F36-BD4C-96B1-F0CAC909539F}"/>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4" name="Google Shape;1611;gca6c4a9396_0_1274">
            <a:extLst>
              <a:ext uri="{FF2B5EF4-FFF2-40B4-BE49-F238E27FC236}">
                <a16:creationId xmlns:a16="http://schemas.microsoft.com/office/drawing/2014/main" id="{C6AAF26C-7510-5143-A832-C58292C884E3}"/>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5" name="Google Shape;1612;gca6c4a9396_0_1274">
            <a:extLst>
              <a:ext uri="{FF2B5EF4-FFF2-40B4-BE49-F238E27FC236}">
                <a16:creationId xmlns:a16="http://schemas.microsoft.com/office/drawing/2014/main" id="{52274BD6-900E-E647-AC03-3658A2C2740C}"/>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6" name="Google Shape;1613;gca6c4a9396_0_1274">
            <a:extLst>
              <a:ext uri="{FF2B5EF4-FFF2-40B4-BE49-F238E27FC236}">
                <a16:creationId xmlns:a16="http://schemas.microsoft.com/office/drawing/2014/main" id="{FC14497D-5771-BF42-81DE-B1E251007547}"/>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gca26c39f1d_0_205"/>
          <p:cNvSpPr txBox="1">
            <a:spLocks noGrp="1"/>
          </p:cNvSpPr>
          <p:nvPr>
            <p:ph type="title"/>
          </p:nvPr>
        </p:nvSpPr>
        <p:spPr>
          <a:xfrm>
            <a:off x="775863" y="466819"/>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450" name="Google Shape;450;gca26c39f1d_0_205"/>
          <p:cNvSpPr txBox="1">
            <a:spLocks noGrp="1"/>
          </p:cNvSpPr>
          <p:nvPr>
            <p:ph type="body" idx="2"/>
          </p:nvPr>
        </p:nvSpPr>
        <p:spPr>
          <a:xfrm>
            <a:off x="735363"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Superposition &amp; Entanglement  </a:t>
            </a:r>
            <a:endParaRPr dirty="0"/>
          </a:p>
        </p:txBody>
      </p:sp>
      <p:sp>
        <p:nvSpPr>
          <p:cNvPr id="451" name="Google Shape;451;gca26c39f1d_0_205"/>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460" name="Google Shape;460;gca26c39f1d_0_205"/>
          <p:cNvSpPr txBox="1">
            <a:spLocks noGrp="1"/>
          </p:cNvSpPr>
          <p:nvPr>
            <p:ph type="body" idx="1"/>
          </p:nvPr>
        </p:nvSpPr>
        <p:spPr>
          <a:xfrm>
            <a:off x="3393963" y="1593750"/>
            <a:ext cx="2264700" cy="23751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The CNOT is applied to Qubit 2 and Qubit 3  from each of the superposition elements in q0 and q1</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This then entangles the gates</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We will call the difference ‘</a:t>
            </a:r>
            <a:r>
              <a:rPr lang="en-GB" sz="1500" b="0" i="1"/>
              <a:t>D’</a:t>
            </a:r>
            <a:endParaRPr sz="1500" b="0" i="1"/>
          </a:p>
          <a:p>
            <a:pPr marL="0" lvl="0" indent="0" algn="l" rtl="0">
              <a:spcBef>
                <a:spcPts val="0"/>
              </a:spcBef>
              <a:spcAft>
                <a:spcPts val="0"/>
              </a:spcAft>
              <a:buNone/>
            </a:pP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p:txBody>
      </p:sp>
      <p:pic>
        <p:nvPicPr>
          <p:cNvPr id="461" name="Google Shape;461;gca26c39f1d_0_205"/>
          <p:cNvPicPr preferRelativeResize="0"/>
          <p:nvPr/>
        </p:nvPicPr>
        <p:blipFill>
          <a:blip r:embed="rId3">
            <a:alphaModFix/>
          </a:blip>
          <a:stretch>
            <a:fillRect/>
          </a:stretch>
        </p:blipFill>
        <p:spPr>
          <a:xfrm>
            <a:off x="747626" y="1218150"/>
            <a:ext cx="2200225" cy="3493899"/>
          </a:xfrm>
          <a:prstGeom prst="rect">
            <a:avLst/>
          </a:prstGeom>
          <a:noFill/>
          <a:ln>
            <a:noFill/>
          </a:ln>
        </p:spPr>
      </p:pic>
      <p:sp>
        <p:nvSpPr>
          <p:cNvPr id="462" name="Google Shape;462;gca26c39f1d_0_205"/>
          <p:cNvSpPr/>
          <p:nvPr/>
        </p:nvSpPr>
        <p:spPr>
          <a:xfrm>
            <a:off x="5925750" y="2272725"/>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3" name="Google Shape;463;gca26c39f1d_0_205"/>
          <p:cNvPicPr preferRelativeResize="0"/>
          <p:nvPr/>
        </p:nvPicPr>
        <p:blipFill rotWithShape="1">
          <a:blip r:embed="rId4">
            <a:alphaModFix/>
          </a:blip>
          <a:srcRect l="2689" r="14556" b="7071"/>
          <a:stretch/>
        </p:blipFill>
        <p:spPr>
          <a:xfrm>
            <a:off x="6808725" y="1354838"/>
            <a:ext cx="1626900" cy="2444150"/>
          </a:xfrm>
          <a:prstGeom prst="rect">
            <a:avLst/>
          </a:prstGeom>
          <a:noFill/>
          <a:ln>
            <a:noFill/>
          </a:ln>
        </p:spPr>
      </p:pic>
      <p:pic>
        <p:nvPicPr>
          <p:cNvPr id="464" name="Google Shape;464;gca26c39f1d_0_205"/>
          <p:cNvPicPr preferRelativeResize="0"/>
          <p:nvPr/>
        </p:nvPicPr>
        <p:blipFill rotWithShape="1">
          <a:blip r:embed="rId5">
            <a:alphaModFix/>
          </a:blip>
          <a:srcRect/>
          <a:stretch/>
        </p:blipFill>
        <p:spPr>
          <a:xfrm>
            <a:off x="5863876" y="4462613"/>
            <a:ext cx="1752600" cy="266700"/>
          </a:xfrm>
          <a:prstGeom prst="rect">
            <a:avLst/>
          </a:prstGeom>
          <a:noFill/>
          <a:ln>
            <a:noFill/>
          </a:ln>
          <a:effectLst>
            <a:outerShdw blurRad="57150" dist="19050" dir="5400000" algn="bl" rotWithShape="0">
              <a:srgbClr val="000000">
                <a:alpha val="40000"/>
              </a:srgbClr>
            </a:outerShdw>
          </a:effectLst>
        </p:spPr>
      </p:pic>
      <p:pic>
        <p:nvPicPr>
          <p:cNvPr id="465" name="Google Shape;465;gca26c39f1d_0_205"/>
          <p:cNvPicPr preferRelativeResize="0"/>
          <p:nvPr/>
        </p:nvPicPr>
        <p:blipFill>
          <a:blip r:embed="rId6">
            <a:alphaModFix/>
          </a:blip>
          <a:stretch>
            <a:fillRect/>
          </a:stretch>
        </p:blipFill>
        <p:spPr>
          <a:xfrm>
            <a:off x="5863875" y="3968850"/>
            <a:ext cx="2571750" cy="314325"/>
          </a:xfrm>
          <a:prstGeom prst="rect">
            <a:avLst/>
          </a:prstGeom>
          <a:noFill/>
          <a:ln>
            <a:noFill/>
          </a:ln>
          <a:effectLst>
            <a:outerShdw blurRad="57150" dist="19050" dir="5400000" algn="bl" rotWithShape="0">
              <a:srgbClr val="000000">
                <a:alpha val="40000"/>
              </a:srgbClr>
            </a:outerShdw>
          </a:effectLst>
        </p:spPr>
      </p:pic>
      <p:sp>
        <p:nvSpPr>
          <p:cNvPr id="19" name="Google Shape;1606;gca6c4a9396_0_1274">
            <a:extLst>
              <a:ext uri="{FF2B5EF4-FFF2-40B4-BE49-F238E27FC236}">
                <a16:creationId xmlns:a16="http://schemas.microsoft.com/office/drawing/2014/main" id="{C7FEC43C-B993-BF42-B4FF-302A236FEF2B}"/>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0" name="Google Shape;1607;gca6c4a9396_0_1274">
            <a:extLst>
              <a:ext uri="{FF2B5EF4-FFF2-40B4-BE49-F238E27FC236}">
                <a16:creationId xmlns:a16="http://schemas.microsoft.com/office/drawing/2014/main" id="{C9629E6F-40B7-6F40-8670-A235D366B346}"/>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1" name="Google Shape;1608;gca6c4a9396_0_1274">
            <a:extLst>
              <a:ext uri="{FF2B5EF4-FFF2-40B4-BE49-F238E27FC236}">
                <a16:creationId xmlns:a16="http://schemas.microsoft.com/office/drawing/2014/main" id="{454589EF-AC9F-2D4E-B98D-06C45F9C5BFA}"/>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2" name="Google Shape;1609;gca6c4a9396_0_1274">
            <a:extLst>
              <a:ext uri="{FF2B5EF4-FFF2-40B4-BE49-F238E27FC236}">
                <a16:creationId xmlns:a16="http://schemas.microsoft.com/office/drawing/2014/main" id="{58955FA6-0391-AB42-A1C6-C09C94BC5A3D}"/>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3" name="Google Shape;1610;gca6c4a9396_0_1274">
            <a:extLst>
              <a:ext uri="{FF2B5EF4-FFF2-40B4-BE49-F238E27FC236}">
                <a16:creationId xmlns:a16="http://schemas.microsoft.com/office/drawing/2014/main" id="{0F3B7FF8-3454-624D-8451-5BD3FEC23E6E}"/>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4" name="Google Shape;1611;gca6c4a9396_0_1274">
            <a:extLst>
              <a:ext uri="{FF2B5EF4-FFF2-40B4-BE49-F238E27FC236}">
                <a16:creationId xmlns:a16="http://schemas.microsoft.com/office/drawing/2014/main" id="{C5CF7AFE-C2BA-3E46-99CC-97D794B72ACD}"/>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5" name="Google Shape;1612;gca6c4a9396_0_1274">
            <a:extLst>
              <a:ext uri="{FF2B5EF4-FFF2-40B4-BE49-F238E27FC236}">
                <a16:creationId xmlns:a16="http://schemas.microsoft.com/office/drawing/2014/main" id="{0CC55F0A-CF02-A84B-9347-7286186C8942}"/>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6" name="Google Shape;1613;gca6c4a9396_0_1274">
            <a:extLst>
              <a:ext uri="{FF2B5EF4-FFF2-40B4-BE49-F238E27FC236}">
                <a16:creationId xmlns:a16="http://schemas.microsoft.com/office/drawing/2014/main" id="{163ECF9B-60E4-6041-9229-D3DE87524409}"/>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gca26c39f1d_0_225"/>
          <p:cNvSpPr txBox="1">
            <a:spLocks noGrp="1"/>
          </p:cNvSpPr>
          <p:nvPr>
            <p:ph type="title"/>
          </p:nvPr>
        </p:nvSpPr>
        <p:spPr>
          <a:xfrm>
            <a:off x="616025" y="503495"/>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471" name="Google Shape;471;gca26c39f1d_0_225"/>
          <p:cNvSpPr txBox="1">
            <a:spLocks noGrp="1"/>
          </p:cNvSpPr>
          <p:nvPr>
            <p:ph type="body" idx="2"/>
          </p:nvPr>
        </p:nvSpPr>
        <p:spPr>
          <a:xfrm>
            <a:off x="673600" y="825872"/>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Addition </a:t>
            </a:r>
            <a:endParaRPr dirty="0"/>
          </a:p>
        </p:txBody>
      </p:sp>
      <p:sp>
        <p:nvSpPr>
          <p:cNvPr id="480" name="Google Shape;480;gca26c39f1d_0_225"/>
          <p:cNvSpPr/>
          <p:nvPr/>
        </p:nvSpPr>
        <p:spPr>
          <a:xfrm>
            <a:off x="6291838" y="24472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1" name="Google Shape;481;gca26c39f1d_0_225"/>
          <p:cNvPicPr preferRelativeResize="0"/>
          <p:nvPr/>
        </p:nvPicPr>
        <p:blipFill>
          <a:blip r:embed="rId3">
            <a:alphaModFix/>
          </a:blip>
          <a:stretch>
            <a:fillRect/>
          </a:stretch>
        </p:blipFill>
        <p:spPr>
          <a:xfrm>
            <a:off x="414300" y="1460249"/>
            <a:ext cx="3208300" cy="2876775"/>
          </a:xfrm>
          <a:prstGeom prst="rect">
            <a:avLst/>
          </a:prstGeom>
          <a:noFill/>
          <a:ln>
            <a:noFill/>
          </a:ln>
        </p:spPr>
      </p:pic>
      <p:pic>
        <p:nvPicPr>
          <p:cNvPr id="482" name="Google Shape;482;gca26c39f1d_0_225"/>
          <p:cNvPicPr preferRelativeResize="0"/>
          <p:nvPr/>
        </p:nvPicPr>
        <p:blipFill rotWithShape="1">
          <a:blip r:embed="rId4">
            <a:alphaModFix/>
          </a:blip>
          <a:srcRect t="12056"/>
          <a:stretch/>
        </p:blipFill>
        <p:spPr>
          <a:xfrm>
            <a:off x="7402750" y="1516574"/>
            <a:ext cx="1205400" cy="2437350"/>
          </a:xfrm>
          <a:prstGeom prst="rect">
            <a:avLst/>
          </a:prstGeom>
          <a:noFill/>
          <a:ln>
            <a:noFill/>
          </a:ln>
        </p:spPr>
      </p:pic>
      <p:sp>
        <p:nvSpPr>
          <p:cNvPr id="483" name="Google Shape;483;gca26c39f1d_0_225"/>
          <p:cNvSpPr txBox="1">
            <a:spLocks noGrp="1"/>
          </p:cNvSpPr>
          <p:nvPr>
            <p:ph type="body" idx="1"/>
          </p:nvPr>
        </p:nvSpPr>
        <p:spPr>
          <a:xfrm>
            <a:off x="3795163" y="2227950"/>
            <a:ext cx="2214600" cy="8598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We’re looking for a + d</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We have d , Now need a </a:t>
            </a:r>
            <a:endParaRPr sz="1500" b="0"/>
          </a:p>
        </p:txBody>
      </p:sp>
      <p:sp>
        <p:nvSpPr>
          <p:cNvPr id="16" name="Google Shape;1606;gca6c4a9396_0_1274">
            <a:extLst>
              <a:ext uri="{FF2B5EF4-FFF2-40B4-BE49-F238E27FC236}">
                <a16:creationId xmlns:a16="http://schemas.microsoft.com/office/drawing/2014/main" id="{FBD2D710-3B92-D044-8F99-8B9490E939F4}"/>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7" name="Google Shape;1607;gca6c4a9396_0_1274">
            <a:extLst>
              <a:ext uri="{FF2B5EF4-FFF2-40B4-BE49-F238E27FC236}">
                <a16:creationId xmlns:a16="http://schemas.microsoft.com/office/drawing/2014/main" id="{B2125845-61A6-0344-BB29-A1E4BF47D98E}"/>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8" name="Google Shape;1608;gca6c4a9396_0_1274">
            <a:extLst>
              <a:ext uri="{FF2B5EF4-FFF2-40B4-BE49-F238E27FC236}">
                <a16:creationId xmlns:a16="http://schemas.microsoft.com/office/drawing/2014/main" id="{4079197B-05D5-5847-A51E-3508F3B2B372}"/>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9" name="Google Shape;1609;gca6c4a9396_0_1274">
            <a:extLst>
              <a:ext uri="{FF2B5EF4-FFF2-40B4-BE49-F238E27FC236}">
                <a16:creationId xmlns:a16="http://schemas.microsoft.com/office/drawing/2014/main" id="{261D61A1-3D4F-9641-B30C-96852FA0EB4F}"/>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0" name="Google Shape;1610;gca6c4a9396_0_1274">
            <a:extLst>
              <a:ext uri="{FF2B5EF4-FFF2-40B4-BE49-F238E27FC236}">
                <a16:creationId xmlns:a16="http://schemas.microsoft.com/office/drawing/2014/main" id="{7A818AC7-B9C8-A94A-8E89-910175253863}"/>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1" name="Google Shape;1611;gca6c4a9396_0_1274">
            <a:extLst>
              <a:ext uri="{FF2B5EF4-FFF2-40B4-BE49-F238E27FC236}">
                <a16:creationId xmlns:a16="http://schemas.microsoft.com/office/drawing/2014/main" id="{E536797A-4038-1F44-A0A2-EC320C51158D}"/>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2" name="Google Shape;1612;gca6c4a9396_0_1274">
            <a:extLst>
              <a:ext uri="{FF2B5EF4-FFF2-40B4-BE49-F238E27FC236}">
                <a16:creationId xmlns:a16="http://schemas.microsoft.com/office/drawing/2014/main" id="{F3AB4F55-B71B-1147-A8A8-4FBF282AAF20}"/>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3" name="Google Shape;1613;gca6c4a9396_0_1274">
            <a:extLst>
              <a:ext uri="{FF2B5EF4-FFF2-40B4-BE49-F238E27FC236}">
                <a16:creationId xmlns:a16="http://schemas.microsoft.com/office/drawing/2014/main" id="{0548058C-2062-3548-BD91-3EC714DF02F7}"/>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gca26c39f1d_0_266"/>
          <p:cNvSpPr txBox="1">
            <a:spLocks noGrp="1"/>
          </p:cNvSpPr>
          <p:nvPr>
            <p:ph type="title"/>
          </p:nvPr>
        </p:nvSpPr>
        <p:spPr>
          <a:xfrm>
            <a:off x="659860" y="475151"/>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489" name="Google Shape;489;gca26c39f1d_0_266"/>
          <p:cNvSpPr txBox="1">
            <a:spLocks noGrp="1"/>
          </p:cNvSpPr>
          <p:nvPr>
            <p:ph type="body" idx="2"/>
          </p:nvPr>
        </p:nvSpPr>
        <p:spPr>
          <a:xfrm>
            <a:off x="673600" y="816778"/>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First Addition </a:t>
            </a:r>
            <a:endParaRPr dirty="0"/>
          </a:p>
        </p:txBody>
      </p:sp>
      <p:sp>
        <p:nvSpPr>
          <p:cNvPr id="498" name="Google Shape;498;gca26c39f1d_0_266"/>
          <p:cNvSpPr/>
          <p:nvPr/>
        </p:nvSpPr>
        <p:spPr>
          <a:xfrm>
            <a:off x="5828000" y="23611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gca26c39f1d_0_266"/>
          <p:cNvSpPr txBox="1">
            <a:spLocks noGrp="1"/>
          </p:cNvSpPr>
          <p:nvPr>
            <p:ph type="body" idx="1"/>
          </p:nvPr>
        </p:nvSpPr>
        <p:spPr>
          <a:xfrm>
            <a:off x="3097900" y="1902750"/>
            <a:ext cx="2312400" cy="1338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First we will see qubit 4 = A0</a:t>
            </a:r>
            <a:endParaRPr sz="1500" b="0"/>
          </a:p>
          <a:p>
            <a:pPr marL="0" lvl="0" indent="0" algn="l" rtl="0">
              <a:spcBef>
                <a:spcPts val="0"/>
              </a:spcBef>
              <a:spcAft>
                <a:spcPts val="0"/>
              </a:spcAft>
              <a:buNone/>
            </a:pPr>
            <a:r>
              <a:rPr lang="en-GB" sz="1500" b="0"/>
              <a:t>And qubit 5 = A1</a:t>
            </a:r>
            <a:endParaRPr sz="1500" b="0"/>
          </a:p>
          <a:p>
            <a:pPr marL="0" lvl="0" indent="0" algn="l" rtl="0">
              <a:spcBef>
                <a:spcPts val="0"/>
              </a:spcBef>
              <a:spcAft>
                <a:spcPts val="0"/>
              </a:spcAft>
              <a:buNone/>
            </a:pPr>
            <a:endParaRPr sz="1500" b="0"/>
          </a:p>
          <a:p>
            <a:pPr marL="0" lvl="0" indent="0" algn="l" rtl="0">
              <a:spcBef>
                <a:spcPts val="0"/>
              </a:spcBef>
              <a:spcAft>
                <a:spcPts val="0"/>
              </a:spcAft>
              <a:buNone/>
            </a:pPr>
            <a:r>
              <a:rPr lang="en-GB" sz="1500" b="0"/>
              <a:t>D1 will the differences found in both qubit 2 and qubit 3</a:t>
            </a: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a:p>
            <a:pPr marL="0" lvl="0" indent="0" algn="l" rtl="0">
              <a:spcBef>
                <a:spcPts val="0"/>
              </a:spcBef>
              <a:spcAft>
                <a:spcPts val="0"/>
              </a:spcAft>
              <a:buNone/>
            </a:pPr>
            <a:endParaRPr sz="1500" b="0"/>
          </a:p>
        </p:txBody>
      </p:sp>
      <p:pic>
        <p:nvPicPr>
          <p:cNvPr id="500" name="Google Shape;500;gca26c39f1d_0_266"/>
          <p:cNvPicPr preferRelativeResize="0"/>
          <p:nvPr/>
        </p:nvPicPr>
        <p:blipFill rotWithShape="1">
          <a:blip r:embed="rId3">
            <a:alphaModFix/>
          </a:blip>
          <a:srcRect r="52554"/>
          <a:stretch/>
        </p:blipFill>
        <p:spPr>
          <a:xfrm>
            <a:off x="367800" y="1478104"/>
            <a:ext cx="2312399" cy="2748520"/>
          </a:xfrm>
          <a:prstGeom prst="rect">
            <a:avLst/>
          </a:prstGeom>
          <a:noFill/>
          <a:ln>
            <a:noFill/>
          </a:ln>
        </p:spPr>
      </p:pic>
      <p:sp>
        <p:nvSpPr>
          <p:cNvPr id="501" name="Google Shape;501;gca26c39f1d_0_266"/>
          <p:cNvSpPr txBox="1">
            <a:spLocks noGrp="1"/>
          </p:cNvSpPr>
          <p:nvPr>
            <p:ph type="body" idx="1"/>
          </p:nvPr>
        </p:nvSpPr>
        <p:spPr>
          <a:xfrm>
            <a:off x="605930" y="39551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 </a:t>
            </a:r>
            <a:endParaRPr sz="600" b="0"/>
          </a:p>
        </p:txBody>
      </p:sp>
      <p:pic>
        <p:nvPicPr>
          <p:cNvPr id="502" name="Google Shape;502;gca26c39f1d_0_266"/>
          <p:cNvPicPr preferRelativeResize="0"/>
          <p:nvPr/>
        </p:nvPicPr>
        <p:blipFill rotWithShape="1">
          <a:blip r:embed="rId4">
            <a:alphaModFix/>
          </a:blip>
          <a:srcRect t="12056"/>
          <a:stretch/>
        </p:blipFill>
        <p:spPr>
          <a:xfrm>
            <a:off x="7124125" y="1516574"/>
            <a:ext cx="1205400" cy="2437350"/>
          </a:xfrm>
          <a:prstGeom prst="rect">
            <a:avLst/>
          </a:prstGeom>
          <a:noFill/>
          <a:ln>
            <a:noFill/>
          </a:ln>
        </p:spPr>
      </p:pic>
      <p:sp>
        <p:nvSpPr>
          <p:cNvPr id="17" name="Google Shape;1606;gca6c4a9396_0_1274">
            <a:extLst>
              <a:ext uri="{FF2B5EF4-FFF2-40B4-BE49-F238E27FC236}">
                <a16:creationId xmlns:a16="http://schemas.microsoft.com/office/drawing/2014/main" id="{9B0B8A83-CB58-1047-9FD6-585DA4A27B64}"/>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8" name="Google Shape;1607;gca6c4a9396_0_1274">
            <a:extLst>
              <a:ext uri="{FF2B5EF4-FFF2-40B4-BE49-F238E27FC236}">
                <a16:creationId xmlns:a16="http://schemas.microsoft.com/office/drawing/2014/main" id="{F23F4AC1-DFBC-6B4A-99B6-00065DDA25AF}"/>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9" name="Google Shape;1608;gca6c4a9396_0_1274">
            <a:extLst>
              <a:ext uri="{FF2B5EF4-FFF2-40B4-BE49-F238E27FC236}">
                <a16:creationId xmlns:a16="http://schemas.microsoft.com/office/drawing/2014/main" id="{04F1DE8B-DFC9-1546-9604-79569F10101F}"/>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0" name="Google Shape;1609;gca6c4a9396_0_1274">
            <a:extLst>
              <a:ext uri="{FF2B5EF4-FFF2-40B4-BE49-F238E27FC236}">
                <a16:creationId xmlns:a16="http://schemas.microsoft.com/office/drawing/2014/main" id="{0D887852-0F8D-834A-A2DB-CD4A32233768}"/>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1" name="Google Shape;1610;gca6c4a9396_0_1274">
            <a:extLst>
              <a:ext uri="{FF2B5EF4-FFF2-40B4-BE49-F238E27FC236}">
                <a16:creationId xmlns:a16="http://schemas.microsoft.com/office/drawing/2014/main" id="{FA7C4A1B-421A-0440-A722-BC79BE98F170}"/>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2" name="Google Shape;1611;gca6c4a9396_0_1274">
            <a:extLst>
              <a:ext uri="{FF2B5EF4-FFF2-40B4-BE49-F238E27FC236}">
                <a16:creationId xmlns:a16="http://schemas.microsoft.com/office/drawing/2014/main" id="{72F51A59-80D9-0847-8B80-7605CEF55F06}"/>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3" name="Google Shape;1612;gca6c4a9396_0_1274">
            <a:extLst>
              <a:ext uri="{FF2B5EF4-FFF2-40B4-BE49-F238E27FC236}">
                <a16:creationId xmlns:a16="http://schemas.microsoft.com/office/drawing/2014/main" id="{50D361E1-4D4C-A349-9130-8B1F7EBD0B98}"/>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4" name="Google Shape;1613;gca6c4a9396_0_1274">
            <a:extLst>
              <a:ext uri="{FF2B5EF4-FFF2-40B4-BE49-F238E27FC236}">
                <a16:creationId xmlns:a16="http://schemas.microsoft.com/office/drawing/2014/main" id="{BF240E4E-C23D-A447-84B4-A2430C81922A}"/>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ca6c4a9396_0_848"/>
          <p:cNvSpPr txBox="1">
            <a:spLocks noGrp="1"/>
          </p:cNvSpPr>
          <p:nvPr>
            <p:ph type="title"/>
          </p:nvPr>
        </p:nvSpPr>
        <p:spPr>
          <a:xfrm>
            <a:off x="427469" y="475661"/>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Introduction </a:t>
            </a:r>
            <a:endParaRPr dirty="0"/>
          </a:p>
        </p:txBody>
      </p:sp>
      <p:sp>
        <p:nvSpPr>
          <p:cNvPr id="137" name="Google Shape;137;gca6c4a9396_0_848"/>
          <p:cNvSpPr txBox="1">
            <a:spLocks noGrp="1"/>
          </p:cNvSpPr>
          <p:nvPr>
            <p:ph type="body" idx="1"/>
          </p:nvPr>
        </p:nvSpPr>
        <p:spPr>
          <a:xfrm>
            <a:off x="828675" y="121095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17500" algn="l" rtl="0">
              <a:spcBef>
                <a:spcPts val="1134"/>
              </a:spcBef>
              <a:spcAft>
                <a:spcPts val="0"/>
              </a:spcAft>
              <a:buSzPts val="2000"/>
              <a:buChar char="–"/>
            </a:pPr>
            <a:r>
              <a:rPr lang="en-GB"/>
              <a:t>Provide a tool / training ground better understand quantum machine learning </a:t>
            </a:r>
            <a:endParaRPr/>
          </a:p>
          <a:p>
            <a:pPr marL="0" lvl="0" indent="0" algn="l" rtl="0">
              <a:spcBef>
                <a:spcPts val="1417"/>
              </a:spcBef>
              <a:spcAft>
                <a:spcPts val="0"/>
              </a:spcAft>
              <a:buNone/>
            </a:pPr>
            <a:endParaRPr/>
          </a:p>
          <a:p>
            <a:pPr marL="0" lvl="0" indent="0" algn="l" rtl="0">
              <a:spcBef>
                <a:spcPts val="1134"/>
              </a:spcBef>
              <a:spcAft>
                <a:spcPts val="0"/>
              </a:spcAft>
              <a:buNone/>
            </a:pPr>
            <a:endParaRPr/>
          </a:p>
          <a:p>
            <a:pPr marL="317500" lvl="0" indent="0" algn="l" rtl="0">
              <a:spcBef>
                <a:spcPts val="1134"/>
              </a:spcBef>
              <a:spcAft>
                <a:spcPts val="0"/>
              </a:spcAft>
              <a:buNone/>
            </a:pPr>
            <a:endParaRPr/>
          </a:p>
          <a:p>
            <a:pPr marL="0" lvl="0" indent="0" algn="l" rtl="0">
              <a:spcBef>
                <a:spcPts val="1134"/>
              </a:spcBef>
              <a:spcAft>
                <a:spcPts val="0"/>
              </a:spcAft>
              <a:buNone/>
            </a:pPr>
            <a:endParaRPr/>
          </a:p>
        </p:txBody>
      </p:sp>
      <p:sp>
        <p:nvSpPr>
          <p:cNvPr id="138" name="Google Shape;138;gca6c4a9396_0_848"/>
          <p:cNvSpPr txBox="1">
            <a:spLocks noGrp="1"/>
          </p:cNvSpPr>
          <p:nvPr>
            <p:ph type="body" idx="2"/>
          </p:nvPr>
        </p:nvSpPr>
        <p:spPr>
          <a:xfrm>
            <a:off x="671271" y="859418"/>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Aim: Tackling the problem </a:t>
            </a:r>
            <a:endParaRPr dirty="0"/>
          </a:p>
        </p:txBody>
      </p:sp>
      <p:sp>
        <p:nvSpPr>
          <p:cNvPr id="139" name="Google Shape;139;gca6c4a9396_0_848"/>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4" name="Google Shape;1606;gca6c4a9396_0_1274">
            <a:extLst>
              <a:ext uri="{FF2B5EF4-FFF2-40B4-BE49-F238E27FC236}">
                <a16:creationId xmlns:a16="http://schemas.microsoft.com/office/drawing/2014/main" id="{94FB3E01-4E94-1D4E-BC95-ED5FA42BBD23}"/>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24D48E39-B498-974D-970A-5C5AD250038A}"/>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C67D6CD6-D6AF-4E43-8843-E1AA94FCC08D}"/>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6BC1D9AC-EA28-C34D-9275-CED4CA32DECF}"/>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EE3FDBAB-96F4-224C-8686-C239C3F592E7}"/>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812C4B9E-F864-FB45-89F0-D7208211623D}"/>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94C8C3F4-A8B9-474E-B651-3CF2CA51731B}"/>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70FC2B50-0DF7-4843-8C3F-FA25AB221018}"/>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gca243c3731_0_1"/>
          <p:cNvSpPr txBox="1">
            <a:spLocks noGrp="1"/>
          </p:cNvSpPr>
          <p:nvPr>
            <p:ph type="title"/>
          </p:nvPr>
        </p:nvSpPr>
        <p:spPr>
          <a:xfrm>
            <a:off x="673600" y="469576"/>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508" name="Google Shape;508;gca243c3731_0_1"/>
          <p:cNvSpPr txBox="1">
            <a:spLocks noGrp="1"/>
          </p:cNvSpPr>
          <p:nvPr>
            <p:ph type="body" idx="2"/>
          </p:nvPr>
        </p:nvSpPr>
        <p:spPr>
          <a:xfrm>
            <a:off x="673600" y="814913"/>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First Addition </a:t>
            </a:r>
            <a:endParaRPr dirty="0"/>
          </a:p>
        </p:txBody>
      </p:sp>
      <p:sp>
        <p:nvSpPr>
          <p:cNvPr id="517" name="Google Shape;517;gca243c3731_0_1"/>
          <p:cNvSpPr/>
          <p:nvPr/>
        </p:nvSpPr>
        <p:spPr>
          <a:xfrm>
            <a:off x="6094300" y="25246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gca243c3731_0_1"/>
          <p:cNvSpPr txBox="1">
            <a:spLocks noGrp="1"/>
          </p:cNvSpPr>
          <p:nvPr>
            <p:ph type="body" idx="1"/>
          </p:nvPr>
        </p:nvSpPr>
        <p:spPr>
          <a:xfrm>
            <a:off x="3269950" y="1261650"/>
            <a:ext cx="2312400" cy="27924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457200" lvl="0" indent="-323850" algn="l" rtl="0">
              <a:spcBef>
                <a:spcPts val="0"/>
              </a:spcBef>
              <a:spcAft>
                <a:spcPts val="0"/>
              </a:spcAft>
              <a:buSzPts val="1500"/>
              <a:buAutoNum type="arabicPeriod"/>
            </a:pPr>
            <a:r>
              <a:rPr lang="en-GB" sz="1500" b="0" dirty="0"/>
              <a:t>Taking qubit 2. The target is qubit 4 and the control is qubit 5</a:t>
            </a:r>
          </a:p>
          <a:p>
            <a:pPr marL="457200" lvl="0" indent="-323850" algn="l" rtl="0">
              <a:spcBef>
                <a:spcPts val="0"/>
              </a:spcBef>
              <a:spcAft>
                <a:spcPts val="0"/>
              </a:spcAft>
              <a:buSzPts val="1500"/>
              <a:buAutoNum type="arabicPeriod"/>
            </a:pPr>
            <a:endParaRPr lang="en-GB" sz="1500" b="0" dirty="0"/>
          </a:p>
          <a:p>
            <a:pPr marL="457200" lvl="0" indent="-323850" algn="l" rtl="0">
              <a:spcBef>
                <a:spcPts val="0"/>
              </a:spcBef>
              <a:spcAft>
                <a:spcPts val="0"/>
              </a:spcAft>
              <a:buSzPts val="1500"/>
              <a:buAutoNum type="arabicPeriod"/>
            </a:pPr>
            <a:r>
              <a:rPr lang="en-GB" sz="1500" b="0" dirty="0"/>
              <a:t>This time qubit 2 and 5 are the control and the target is qubit 6</a:t>
            </a:r>
          </a:p>
          <a:p>
            <a:pPr marL="457200" lvl="0" indent="-323850" algn="l" rtl="0">
              <a:spcBef>
                <a:spcPts val="0"/>
              </a:spcBef>
              <a:spcAft>
                <a:spcPts val="0"/>
              </a:spcAft>
              <a:buSzPts val="1500"/>
              <a:buAutoNum type="arabicPeriod"/>
            </a:pPr>
            <a:endParaRPr lang="en-GB" sz="1500" b="0" dirty="0"/>
          </a:p>
          <a:p>
            <a:pPr marL="457200" lvl="0" indent="-323850" algn="l" rtl="0">
              <a:spcBef>
                <a:spcPts val="0"/>
              </a:spcBef>
              <a:spcAft>
                <a:spcPts val="0"/>
              </a:spcAft>
              <a:buSzPts val="1500"/>
              <a:buAutoNum type="arabicPeriod"/>
            </a:pPr>
            <a:r>
              <a:rPr lang="en-GB" sz="1500" b="0" dirty="0"/>
              <a:t>Lastly qubit 5 is the target, with qubit  6 and 2 as the controls.</a:t>
            </a:r>
            <a:endParaRPr sz="1500" b="0" dirty="0"/>
          </a:p>
          <a:p>
            <a:pPr marL="0" lvl="0" indent="0" algn="l" rtl="0">
              <a:spcBef>
                <a:spcPts val="0"/>
              </a:spcBef>
              <a:spcAft>
                <a:spcPts val="0"/>
              </a:spcAft>
              <a:buNone/>
            </a:pPr>
            <a:endParaRPr sz="1500" b="0" dirty="0"/>
          </a:p>
          <a:p>
            <a:pPr marL="0" lvl="0" indent="0" algn="l" rtl="0">
              <a:spcBef>
                <a:spcPts val="0"/>
              </a:spcBef>
              <a:spcAft>
                <a:spcPts val="0"/>
              </a:spcAft>
              <a:buNone/>
            </a:pPr>
            <a:endParaRPr sz="1500" b="0" dirty="0"/>
          </a:p>
        </p:txBody>
      </p:sp>
      <p:pic>
        <p:nvPicPr>
          <p:cNvPr id="519" name="Google Shape;519;gca243c3731_0_1"/>
          <p:cNvPicPr preferRelativeResize="0"/>
          <p:nvPr/>
        </p:nvPicPr>
        <p:blipFill rotWithShape="1">
          <a:blip r:embed="rId3">
            <a:alphaModFix/>
          </a:blip>
          <a:srcRect r="52554"/>
          <a:stretch/>
        </p:blipFill>
        <p:spPr>
          <a:xfrm>
            <a:off x="367800" y="1516575"/>
            <a:ext cx="2280034" cy="2710050"/>
          </a:xfrm>
          <a:prstGeom prst="rect">
            <a:avLst/>
          </a:prstGeom>
          <a:noFill/>
          <a:ln>
            <a:noFill/>
          </a:ln>
        </p:spPr>
      </p:pic>
      <p:sp>
        <p:nvSpPr>
          <p:cNvPr id="520" name="Google Shape;520;gca243c3731_0_1"/>
          <p:cNvSpPr txBox="1">
            <a:spLocks noGrp="1"/>
          </p:cNvSpPr>
          <p:nvPr>
            <p:ph type="body" idx="1"/>
          </p:nvPr>
        </p:nvSpPr>
        <p:spPr>
          <a:xfrm>
            <a:off x="605930" y="39551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 </a:t>
            </a:r>
            <a:endParaRPr sz="600" b="0"/>
          </a:p>
        </p:txBody>
      </p:sp>
      <p:pic>
        <p:nvPicPr>
          <p:cNvPr id="521" name="Google Shape;521;gca243c3731_0_1"/>
          <p:cNvPicPr preferRelativeResize="0"/>
          <p:nvPr/>
        </p:nvPicPr>
        <p:blipFill rotWithShape="1">
          <a:blip r:embed="rId4">
            <a:alphaModFix/>
          </a:blip>
          <a:srcRect t="12056"/>
          <a:stretch/>
        </p:blipFill>
        <p:spPr>
          <a:xfrm>
            <a:off x="7402750" y="1616699"/>
            <a:ext cx="1205400" cy="2437350"/>
          </a:xfrm>
          <a:prstGeom prst="rect">
            <a:avLst/>
          </a:prstGeom>
          <a:noFill/>
          <a:ln>
            <a:noFill/>
          </a:ln>
        </p:spPr>
      </p:pic>
      <p:sp>
        <p:nvSpPr>
          <p:cNvPr id="522" name="Google Shape;522;gca243c3731_0_1"/>
          <p:cNvSpPr txBox="1">
            <a:spLocks noGrp="1"/>
          </p:cNvSpPr>
          <p:nvPr>
            <p:ph type="body" idx="1"/>
          </p:nvPr>
        </p:nvSpPr>
        <p:spPr>
          <a:xfrm>
            <a:off x="3166750" y="4106300"/>
            <a:ext cx="2518800" cy="6204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dirty="0"/>
              <a:t>     4.   Negate Qubit 6 to find </a:t>
            </a:r>
            <a:endParaRPr sz="1500" b="0" dirty="0"/>
          </a:p>
          <a:p>
            <a:pPr marL="457200" lvl="0" indent="0" algn="l" rtl="0">
              <a:spcBef>
                <a:spcPts val="0"/>
              </a:spcBef>
              <a:spcAft>
                <a:spcPts val="0"/>
              </a:spcAft>
              <a:buNone/>
            </a:pPr>
            <a:r>
              <a:rPr lang="en-GB" sz="1500" b="0" dirty="0"/>
              <a:t>  the overflow </a:t>
            </a:r>
            <a:endParaRPr sz="1500" b="0" dirty="0"/>
          </a:p>
          <a:p>
            <a:pPr marL="0" lvl="0" indent="0" algn="l" rtl="0">
              <a:spcBef>
                <a:spcPts val="0"/>
              </a:spcBef>
              <a:spcAft>
                <a:spcPts val="0"/>
              </a:spcAft>
              <a:buNone/>
            </a:pPr>
            <a:endParaRPr sz="1500" b="0" dirty="0"/>
          </a:p>
          <a:p>
            <a:pPr marL="0" lvl="0" indent="0" algn="l" rtl="0">
              <a:spcBef>
                <a:spcPts val="0"/>
              </a:spcBef>
              <a:spcAft>
                <a:spcPts val="0"/>
              </a:spcAft>
              <a:buNone/>
            </a:pPr>
            <a:endParaRPr sz="1500" b="0" dirty="0"/>
          </a:p>
        </p:txBody>
      </p:sp>
      <p:sp>
        <p:nvSpPr>
          <p:cNvPr id="18" name="Google Shape;1606;gca6c4a9396_0_1274">
            <a:extLst>
              <a:ext uri="{FF2B5EF4-FFF2-40B4-BE49-F238E27FC236}">
                <a16:creationId xmlns:a16="http://schemas.microsoft.com/office/drawing/2014/main" id="{3E80481F-A274-774D-8C09-BDA6B8580DEF}"/>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9" name="Google Shape;1607;gca6c4a9396_0_1274">
            <a:extLst>
              <a:ext uri="{FF2B5EF4-FFF2-40B4-BE49-F238E27FC236}">
                <a16:creationId xmlns:a16="http://schemas.microsoft.com/office/drawing/2014/main" id="{2E870D56-0304-BA45-94A2-BF1D89591878}"/>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0" name="Google Shape;1608;gca6c4a9396_0_1274">
            <a:extLst>
              <a:ext uri="{FF2B5EF4-FFF2-40B4-BE49-F238E27FC236}">
                <a16:creationId xmlns:a16="http://schemas.microsoft.com/office/drawing/2014/main" id="{62A471FD-7AC4-994F-BE1F-18494CE72D8F}"/>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1" name="Google Shape;1609;gca6c4a9396_0_1274">
            <a:extLst>
              <a:ext uri="{FF2B5EF4-FFF2-40B4-BE49-F238E27FC236}">
                <a16:creationId xmlns:a16="http://schemas.microsoft.com/office/drawing/2014/main" id="{3CC30089-E36C-FF4C-8067-743D6FFC5DCB}"/>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2" name="Google Shape;1610;gca6c4a9396_0_1274">
            <a:extLst>
              <a:ext uri="{FF2B5EF4-FFF2-40B4-BE49-F238E27FC236}">
                <a16:creationId xmlns:a16="http://schemas.microsoft.com/office/drawing/2014/main" id="{7F7706E3-1A5C-B44C-9665-CE8183B9C4E5}"/>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3" name="Google Shape;1611;gca6c4a9396_0_1274">
            <a:extLst>
              <a:ext uri="{FF2B5EF4-FFF2-40B4-BE49-F238E27FC236}">
                <a16:creationId xmlns:a16="http://schemas.microsoft.com/office/drawing/2014/main" id="{72E3BB7D-57C4-5C48-A9DA-FFA8EDDD8B16}"/>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4" name="Google Shape;1612;gca6c4a9396_0_1274">
            <a:extLst>
              <a:ext uri="{FF2B5EF4-FFF2-40B4-BE49-F238E27FC236}">
                <a16:creationId xmlns:a16="http://schemas.microsoft.com/office/drawing/2014/main" id="{123426BC-5AA1-3543-B7F9-66DEC34FC31C}"/>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5" name="Google Shape;1613;gca6c4a9396_0_1274">
            <a:extLst>
              <a:ext uri="{FF2B5EF4-FFF2-40B4-BE49-F238E27FC236}">
                <a16:creationId xmlns:a16="http://schemas.microsoft.com/office/drawing/2014/main" id="{6BB16EE4-53FB-1C4B-B34A-8416634E5EB1}"/>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gca243c3731_0_21"/>
          <p:cNvSpPr txBox="1">
            <a:spLocks noGrp="1"/>
          </p:cNvSpPr>
          <p:nvPr>
            <p:ph type="title"/>
          </p:nvPr>
        </p:nvSpPr>
        <p:spPr>
          <a:xfrm>
            <a:off x="589766" y="464537"/>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528" name="Google Shape;528;gca243c3731_0_21"/>
          <p:cNvSpPr txBox="1">
            <a:spLocks noGrp="1"/>
          </p:cNvSpPr>
          <p:nvPr>
            <p:ph type="body" idx="2"/>
          </p:nvPr>
        </p:nvSpPr>
        <p:spPr>
          <a:xfrm>
            <a:off x="598730" y="815216"/>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Second Addition </a:t>
            </a:r>
            <a:endParaRPr dirty="0"/>
          </a:p>
        </p:txBody>
      </p:sp>
      <p:sp>
        <p:nvSpPr>
          <p:cNvPr id="537" name="Google Shape;537;gca243c3731_0_21"/>
          <p:cNvSpPr/>
          <p:nvPr/>
        </p:nvSpPr>
        <p:spPr>
          <a:xfrm>
            <a:off x="6137500" y="25737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8" name="Google Shape;538;gca243c3731_0_21"/>
          <p:cNvPicPr preferRelativeResize="0"/>
          <p:nvPr/>
        </p:nvPicPr>
        <p:blipFill rotWithShape="1">
          <a:blip r:embed="rId3">
            <a:alphaModFix/>
          </a:blip>
          <a:srcRect r="52554"/>
          <a:stretch/>
        </p:blipFill>
        <p:spPr>
          <a:xfrm>
            <a:off x="317400" y="1340772"/>
            <a:ext cx="2518800" cy="2993852"/>
          </a:xfrm>
          <a:prstGeom prst="rect">
            <a:avLst/>
          </a:prstGeom>
          <a:noFill/>
          <a:ln>
            <a:noFill/>
          </a:ln>
        </p:spPr>
      </p:pic>
      <p:sp>
        <p:nvSpPr>
          <p:cNvPr id="539" name="Google Shape;539;gca243c3731_0_21"/>
          <p:cNvSpPr txBox="1">
            <a:spLocks noGrp="1"/>
          </p:cNvSpPr>
          <p:nvPr>
            <p:ph type="body" idx="1"/>
          </p:nvPr>
        </p:nvSpPr>
        <p:spPr>
          <a:xfrm>
            <a:off x="598730" y="41063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 </a:t>
            </a:r>
            <a:endParaRPr sz="600" b="0"/>
          </a:p>
        </p:txBody>
      </p:sp>
      <p:pic>
        <p:nvPicPr>
          <p:cNvPr id="540" name="Google Shape;540;gca243c3731_0_21"/>
          <p:cNvPicPr preferRelativeResize="0"/>
          <p:nvPr/>
        </p:nvPicPr>
        <p:blipFill>
          <a:blip r:embed="rId4">
            <a:alphaModFix/>
          </a:blip>
          <a:stretch>
            <a:fillRect/>
          </a:stretch>
        </p:blipFill>
        <p:spPr>
          <a:xfrm>
            <a:off x="6976775" y="1171797"/>
            <a:ext cx="1619250" cy="3124200"/>
          </a:xfrm>
          <a:prstGeom prst="rect">
            <a:avLst/>
          </a:prstGeom>
          <a:noFill/>
          <a:ln>
            <a:noFill/>
          </a:ln>
        </p:spPr>
      </p:pic>
      <p:pic>
        <p:nvPicPr>
          <p:cNvPr id="541" name="Google Shape;541;gca243c3731_0_21"/>
          <p:cNvPicPr preferRelativeResize="0"/>
          <p:nvPr/>
        </p:nvPicPr>
        <p:blipFill>
          <a:blip r:embed="rId5">
            <a:alphaModFix/>
          </a:blip>
          <a:stretch>
            <a:fillRect/>
          </a:stretch>
        </p:blipFill>
        <p:spPr>
          <a:xfrm>
            <a:off x="3259475" y="3602925"/>
            <a:ext cx="2312400" cy="359707"/>
          </a:xfrm>
          <a:prstGeom prst="rect">
            <a:avLst/>
          </a:prstGeom>
          <a:noFill/>
          <a:ln>
            <a:noFill/>
          </a:ln>
          <a:effectLst>
            <a:outerShdw blurRad="57150" dist="19050" dir="5400000" algn="bl" rotWithShape="0">
              <a:srgbClr val="000000">
                <a:alpha val="40000"/>
              </a:srgbClr>
            </a:outerShdw>
          </a:effectLst>
        </p:spPr>
      </p:pic>
      <p:pic>
        <p:nvPicPr>
          <p:cNvPr id="542" name="Google Shape;542;gca243c3731_0_21"/>
          <p:cNvPicPr preferRelativeResize="0"/>
          <p:nvPr/>
        </p:nvPicPr>
        <p:blipFill>
          <a:blip r:embed="rId6">
            <a:alphaModFix/>
          </a:blip>
          <a:stretch>
            <a:fillRect/>
          </a:stretch>
        </p:blipFill>
        <p:spPr>
          <a:xfrm>
            <a:off x="2976325" y="1499147"/>
            <a:ext cx="3609975" cy="266700"/>
          </a:xfrm>
          <a:prstGeom prst="rect">
            <a:avLst/>
          </a:prstGeom>
          <a:noFill/>
          <a:ln>
            <a:noFill/>
          </a:ln>
          <a:effectLst>
            <a:outerShdw blurRad="57150" dist="19050" dir="5400000" algn="bl" rotWithShape="0">
              <a:srgbClr val="000000">
                <a:alpha val="40000"/>
              </a:srgbClr>
            </a:outerShdw>
          </a:effectLst>
        </p:spPr>
      </p:pic>
      <p:pic>
        <p:nvPicPr>
          <p:cNvPr id="543" name="Google Shape;543;gca243c3731_0_21"/>
          <p:cNvPicPr preferRelativeResize="0"/>
          <p:nvPr/>
        </p:nvPicPr>
        <p:blipFill>
          <a:blip r:embed="rId7">
            <a:alphaModFix/>
          </a:blip>
          <a:stretch>
            <a:fillRect/>
          </a:stretch>
        </p:blipFill>
        <p:spPr>
          <a:xfrm>
            <a:off x="2924700" y="2167009"/>
            <a:ext cx="3609975" cy="266700"/>
          </a:xfrm>
          <a:prstGeom prst="rect">
            <a:avLst/>
          </a:prstGeom>
          <a:noFill/>
          <a:ln>
            <a:noFill/>
          </a:ln>
          <a:effectLst>
            <a:outerShdw blurRad="57150" dist="19050" dir="5400000" algn="bl" rotWithShape="0">
              <a:srgbClr val="000000">
                <a:alpha val="40000"/>
              </a:srgbClr>
            </a:outerShdw>
          </a:effectLst>
        </p:spPr>
      </p:pic>
      <p:pic>
        <p:nvPicPr>
          <p:cNvPr id="544" name="Google Shape;544;gca243c3731_0_21"/>
          <p:cNvPicPr preferRelativeResize="0"/>
          <p:nvPr/>
        </p:nvPicPr>
        <p:blipFill>
          <a:blip r:embed="rId8">
            <a:alphaModFix/>
          </a:blip>
          <a:stretch>
            <a:fillRect/>
          </a:stretch>
        </p:blipFill>
        <p:spPr>
          <a:xfrm>
            <a:off x="2887444" y="3064775"/>
            <a:ext cx="3609981" cy="266700"/>
          </a:xfrm>
          <a:prstGeom prst="rect">
            <a:avLst/>
          </a:prstGeom>
          <a:noFill/>
          <a:ln>
            <a:noFill/>
          </a:ln>
          <a:effectLst>
            <a:outerShdw blurRad="57150" dist="19050" dir="5400000" algn="bl" rotWithShape="0">
              <a:srgbClr val="000000">
                <a:alpha val="40000"/>
              </a:srgbClr>
            </a:outerShdw>
          </a:effectLst>
        </p:spPr>
      </p:pic>
      <p:sp>
        <p:nvSpPr>
          <p:cNvPr id="20" name="Google Shape;1606;gca6c4a9396_0_1274">
            <a:extLst>
              <a:ext uri="{FF2B5EF4-FFF2-40B4-BE49-F238E27FC236}">
                <a16:creationId xmlns:a16="http://schemas.microsoft.com/office/drawing/2014/main" id="{A3626E55-C614-0D47-81A5-68F60144BEE4}"/>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1" name="Google Shape;1607;gca6c4a9396_0_1274">
            <a:extLst>
              <a:ext uri="{FF2B5EF4-FFF2-40B4-BE49-F238E27FC236}">
                <a16:creationId xmlns:a16="http://schemas.microsoft.com/office/drawing/2014/main" id="{22E71E31-9039-6B47-B20E-8B888757E87E}"/>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2" name="Google Shape;1608;gca6c4a9396_0_1274">
            <a:extLst>
              <a:ext uri="{FF2B5EF4-FFF2-40B4-BE49-F238E27FC236}">
                <a16:creationId xmlns:a16="http://schemas.microsoft.com/office/drawing/2014/main" id="{0286272E-5B67-D340-8151-3424B24CDB8E}"/>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3" name="Google Shape;1609;gca6c4a9396_0_1274">
            <a:extLst>
              <a:ext uri="{FF2B5EF4-FFF2-40B4-BE49-F238E27FC236}">
                <a16:creationId xmlns:a16="http://schemas.microsoft.com/office/drawing/2014/main" id="{932C2271-7BB5-6E49-9252-DDA9499C8C93}"/>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4" name="Google Shape;1610;gca6c4a9396_0_1274">
            <a:extLst>
              <a:ext uri="{FF2B5EF4-FFF2-40B4-BE49-F238E27FC236}">
                <a16:creationId xmlns:a16="http://schemas.microsoft.com/office/drawing/2014/main" id="{68090DE1-7F9D-2248-ADE3-8B6B20D217C7}"/>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5" name="Google Shape;1611;gca6c4a9396_0_1274">
            <a:extLst>
              <a:ext uri="{FF2B5EF4-FFF2-40B4-BE49-F238E27FC236}">
                <a16:creationId xmlns:a16="http://schemas.microsoft.com/office/drawing/2014/main" id="{C8AC1B08-853A-C049-B698-EC485E5FDC09}"/>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6" name="Google Shape;1612;gca6c4a9396_0_1274">
            <a:extLst>
              <a:ext uri="{FF2B5EF4-FFF2-40B4-BE49-F238E27FC236}">
                <a16:creationId xmlns:a16="http://schemas.microsoft.com/office/drawing/2014/main" id="{9F0E9C4F-C679-3D43-A399-0EDA2DD27D56}"/>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7" name="Google Shape;1613;gca6c4a9396_0_1274">
            <a:extLst>
              <a:ext uri="{FF2B5EF4-FFF2-40B4-BE49-F238E27FC236}">
                <a16:creationId xmlns:a16="http://schemas.microsoft.com/office/drawing/2014/main" id="{80EA8C6F-401B-4F41-B9C2-DDF7756EDF41}"/>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gca243c3731_0_42"/>
          <p:cNvSpPr txBox="1">
            <a:spLocks noGrp="1"/>
          </p:cNvSpPr>
          <p:nvPr>
            <p:ph type="title"/>
          </p:nvPr>
        </p:nvSpPr>
        <p:spPr>
          <a:xfrm>
            <a:off x="673600" y="4635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550" name="Google Shape;550;gca243c3731_0_42"/>
          <p:cNvSpPr txBox="1">
            <a:spLocks noGrp="1"/>
          </p:cNvSpPr>
          <p:nvPr>
            <p:ph type="body" idx="2"/>
          </p:nvPr>
        </p:nvSpPr>
        <p:spPr>
          <a:xfrm>
            <a:off x="673600"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Additions (complete)</a:t>
            </a:r>
            <a:endParaRPr dirty="0"/>
          </a:p>
        </p:txBody>
      </p:sp>
      <p:pic>
        <p:nvPicPr>
          <p:cNvPr id="559" name="Google Shape;559;gca243c3731_0_42"/>
          <p:cNvPicPr preferRelativeResize="0"/>
          <p:nvPr/>
        </p:nvPicPr>
        <p:blipFill>
          <a:blip r:embed="rId3">
            <a:alphaModFix/>
          </a:blip>
          <a:stretch>
            <a:fillRect/>
          </a:stretch>
        </p:blipFill>
        <p:spPr>
          <a:xfrm>
            <a:off x="1776325" y="1379400"/>
            <a:ext cx="5524500" cy="3124200"/>
          </a:xfrm>
          <a:prstGeom prst="rect">
            <a:avLst/>
          </a:prstGeom>
          <a:noFill/>
          <a:ln>
            <a:noFill/>
          </a:ln>
        </p:spPr>
      </p:pic>
      <p:sp>
        <p:nvSpPr>
          <p:cNvPr id="13" name="Google Shape;1606;gca6c4a9396_0_1274">
            <a:extLst>
              <a:ext uri="{FF2B5EF4-FFF2-40B4-BE49-F238E27FC236}">
                <a16:creationId xmlns:a16="http://schemas.microsoft.com/office/drawing/2014/main" id="{02B6A11A-6D9D-CB44-B1D7-B6BCF8E131BF}"/>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83925146-DCEF-0D48-9D00-E0EA0EB65C9E}"/>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06090713-F6FE-4240-9FE8-292E093A75DF}"/>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1D69964B-7A7B-0140-9DD8-FF93B6B3EAD0}"/>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8545EF54-CB64-2541-82E3-12EBFDC83E65}"/>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53D74869-B990-C448-AC98-3F087DAEF4D1}"/>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7EF6DBB1-4A05-AD47-8EAA-04439E594C5C}"/>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F3D54FF9-421E-C94B-AB23-B16E9EB4AABC}"/>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gca243c3731_0_86"/>
          <p:cNvSpPr txBox="1">
            <a:spLocks noGrp="1"/>
          </p:cNvSpPr>
          <p:nvPr>
            <p:ph type="title"/>
          </p:nvPr>
        </p:nvSpPr>
        <p:spPr>
          <a:xfrm>
            <a:off x="616025" y="4886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565" name="Google Shape;565;gca243c3731_0_86"/>
          <p:cNvSpPr txBox="1">
            <a:spLocks noGrp="1"/>
          </p:cNvSpPr>
          <p:nvPr>
            <p:ph type="body" idx="2"/>
          </p:nvPr>
        </p:nvSpPr>
        <p:spPr>
          <a:xfrm>
            <a:off x="636350" y="806732"/>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Quantum OR</a:t>
            </a:r>
            <a:endParaRPr dirty="0"/>
          </a:p>
        </p:txBody>
      </p:sp>
      <p:sp>
        <p:nvSpPr>
          <p:cNvPr id="574" name="Google Shape;574;gca243c3731_0_86"/>
          <p:cNvSpPr/>
          <p:nvPr/>
        </p:nvSpPr>
        <p:spPr>
          <a:xfrm>
            <a:off x="5924450" y="25174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gca243c3731_0_86"/>
          <p:cNvSpPr txBox="1">
            <a:spLocks noGrp="1"/>
          </p:cNvSpPr>
          <p:nvPr>
            <p:ph type="body" idx="1"/>
          </p:nvPr>
        </p:nvSpPr>
        <p:spPr>
          <a:xfrm>
            <a:off x="3471825" y="1798800"/>
            <a:ext cx="2214600" cy="8598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We need to first negate all inputs from our addition in qubits 4,5 and 6 </a:t>
            </a:r>
            <a:endParaRPr sz="1500" b="0"/>
          </a:p>
        </p:txBody>
      </p:sp>
      <p:pic>
        <p:nvPicPr>
          <p:cNvPr id="576" name="Google Shape;576;gca243c3731_0_86"/>
          <p:cNvPicPr preferRelativeResize="0"/>
          <p:nvPr/>
        </p:nvPicPr>
        <p:blipFill>
          <a:blip r:embed="rId3">
            <a:alphaModFix/>
          </a:blip>
          <a:stretch>
            <a:fillRect/>
          </a:stretch>
        </p:blipFill>
        <p:spPr>
          <a:xfrm>
            <a:off x="517225" y="1164600"/>
            <a:ext cx="2365200" cy="3296500"/>
          </a:xfrm>
          <a:prstGeom prst="rect">
            <a:avLst/>
          </a:prstGeom>
          <a:noFill/>
          <a:ln>
            <a:noFill/>
          </a:ln>
        </p:spPr>
      </p:pic>
      <p:sp>
        <p:nvSpPr>
          <p:cNvPr id="577" name="Google Shape;577;gca243c3731_0_86"/>
          <p:cNvSpPr txBox="1">
            <a:spLocks noGrp="1"/>
          </p:cNvSpPr>
          <p:nvPr>
            <p:ph type="body" idx="1"/>
          </p:nvPr>
        </p:nvSpPr>
        <p:spPr>
          <a:xfrm>
            <a:off x="823930" y="43799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a:t>
            </a:r>
            <a:r>
              <a:rPr lang="en-GB" sz="800" b="0">
                <a:highlight>
                  <a:srgbClr val="E4E8EE"/>
                </a:highlight>
                <a:latin typeface="Arial"/>
                <a:ea typeface="Arial"/>
                <a:cs typeface="Arial"/>
                <a:sym typeface="Arial"/>
              </a:rPr>
              <a:t>) </a:t>
            </a:r>
            <a:endParaRPr sz="1500" b="0"/>
          </a:p>
        </p:txBody>
      </p:sp>
      <p:pic>
        <p:nvPicPr>
          <p:cNvPr id="578" name="Google Shape;578;gca243c3731_0_86"/>
          <p:cNvPicPr preferRelativeResize="0"/>
          <p:nvPr/>
        </p:nvPicPr>
        <p:blipFill>
          <a:blip r:embed="rId4">
            <a:alphaModFix/>
          </a:blip>
          <a:stretch>
            <a:fillRect/>
          </a:stretch>
        </p:blipFill>
        <p:spPr>
          <a:xfrm>
            <a:off x="7044950" y="1155809"/>
            <a:ext cx="1794251" cy="3314086"/>
          </a:xfrm>
          <a:prstGeom prst="rect">
            <a:avLst/>
          </a:prstGeom>
          <a:noFill/>
          <a:ln>
            <a:noFill/>
          </a:ln>
        </p:spPr>
      </p:pic>
      <p:sp>
        <p:nvSpPr>
          <p:cNvPr id="579" name="Google Shape;579;gca243c3731_0_86"/>
          <p:cNvSpPr txBox="1">
            <a:spLocks noGrp="1"/>
          </p:cNvSpPr>
          <p:nvPr>
            <p:ph type="body" idx="1"/>
          </p:nvPr>
        </p:nvSpPr>
        <p:spPr>
          <a:xfrm>
            <a:off x="3471825" y="3017400"/>
            <a:ext cx="2214600" cy="7176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1500" b="0"/>
              <a:t>This will make it easier to detect a zero or 1 </a:t>
            </a:r>
            <a:endParaRPr sz="1500" b="0"/>
          </a:p>
        </p:txBody>
      </p:sp>
      <p:sp>
        <p:nvSpPr>
          <p:cNvPr id="18" name="Google Shape;1606;gca6c4a9396_0_1274">
            <a:extLst>
              <a:ext uri="{FF2B5EF4-FFF2-40B4-BE49-F238E27FC236}">
                <a16:creationId xmlns:a16="http://schemas.microsoft.com/office/drawing/2014/main" id="{80350A47-A01B-0C4C-9464-F78122FA9CE6}"/>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9" name="Google Shape;1607;gca6c4a9396_0_1274">
            <a:extLst>
              <a:ext uri="{FF2B5EF4-FFF2-40B4-BE49-F238E27FC236}">
                <a16:creationId xmlns:a16="http://schemas.microsoft.com/office/drawing/2014/main" id="{1CE4F3E4-03F9-F64E-B7A3-7414CE1EA109}"/>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0" name="Google Shape;1608;gca6c4a9396_0_1274">
            <a:extLst>
              <a:ext uri="{FF2B5EF4-FFF2-40B4-BE49-F238E27FC236}">
                <a16:creationId xmlns:a16="http://schemas.microsoft.com/office/drawing/2014/main" id="{C8DFC76F-10AE-0E43-96C0-7C32039CC7EB}"/>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1" name="Google Shape;1609;gca6c4a9396_0_1274">
            <a:extLst>
              <a:ext uri="{FF2B5EF4-FFF2-40B4-BE49-F238E27FC236}">
                <a16:creationId xmlns:a16="http://schemas.microsoft.com/office/drawing/2014/main" id="{89415543-60B9-3044-A69C-765A2B7C8360}"/>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2" name="Google Shape;1610;gca6c4a9396_0_1274">
            <a:extLst>
              <a:ext uri="{FF2B5EF4-FFF2-40B4-BE49-F238E27FC236}">
                <a16:creationId xmlns:a16="http://schemas.microsoft.com/office/drawing/2014/main" id="{A8C47EBE-C953-B545-8739-C7A97AF7105A}"/>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3" name="Google Shape;1611;gca6c4a9396_0_1274">
            <a:extLst>
              <a:ext uri="{FF2B5EF4-FFF2-40B4-BE49-F238E27FC236}">
                <a16:creationId xmlns:a16="http://schemas.microsoft.com/office/drawing/2014/main" id="{FD76DD19-DA18-E046-B951-D64095E9083A}"/>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4" name="Google Shape;1612;gca6c4a9396_0_1274">
            <a:extLst>
              <a:ext uri="{FF2B5EF4-FFF2-40B4-BE49-F238E27FC236}">
                <a16:creationId xmlns:a16="http://schemas.microsoft.com/office/drawing/2014/main" id="{BD5F9FA9-6CF6-734F-9D7F-0E5637F6A1A1}"/>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5" name="Google Shape;1613;gca6c4a9396_0_1274">
            <a:extLst>
              <a:ext uri="{FF2B5EF4-FFF2-40B4-BE49-F238E27FC236}">
                <a16:creationId xmlns:a16="http://schemas.microsoft.com/office/drawing/2014/main" id="{2C1A77A6-32C7-6E40-896E-B685124A33F7}"/>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gca243c3731_0_63"/>
          <p:cNvSpPr txBox="1">
            <a:spLocks noGrp="1"/>
          </p:cNvSpPr>
          <p:nvPr>
            <p:ph type="title"/>
          </p:nvPr>
        </p:nvSpPr>
        <p:spPr>
          <a:xfrm>
            <a:off x="681137" y="4718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585" name="Google Shape;585;gca243c3731_0_63"/>
          <p:cNvSpPr txBox="1">
            <a:spLocks noGrp="1"/>
          </p:cNvSpPr>
          <p:nvPr>
            <p:ph type="body" idx="2"/>
          </p:nvPr>
        </p:nvSpPr>
        <p:spPr>
          <a:xfrm>
            <a:off x="721036" y="803596"/>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Quantum OR</a:t>
            </a:r>
            <a:endParaRPr dirty="0"/>
          </a:p>
        </p:txBody>
      </p:sp>
      <p:pic>
        <p:nvPicPr>
          <p:cNvPr id="595" name="Google Shape;595;gca243c3731_0_63"/>
          <p:cNvPicPr preferRelativeResize="0"/>
          <p:nvPr/>
        </p:nvPicPr>
        <p:blipFill>
          <a:blip r:embed="rId3">
            <a:alphaModFix/>
          </a:blip>
          <a:stretch>
            <a:fillRect/>
          </a:stretch>
        </p:blipFill>
        <p:spPr>
          <a:xfrm>
            <a:off x="517225" y="1164600"/>
            <a:ext cx="2365200" cy="3296500"/>
          </a:xfrm>
          <a:prstGeom prst="rect">
            <a:avLst/>
          </a:prstGeom>
          <a:noFill/>
          <a:ln>
            <a:noFill/>
          </a:ln>
        </p:spPr>
      </p:pic>
      <p:sp>
        <p:nvSpPr>
          <p:cNvPr id="596" name="Google Shape;596;gca243c3731_0_63"/>
          <p:cNvSpPr txBox="1">
            <a:spLocks noGrp="1"/>
          </p:cNvSpPr>
          <p:nvPr>
            <p:ph type="body" idx="1"/>
          </p:nvPr>
        </p:nvSpPr>
        <p:spPr>
          <a:xfrm>
            <a:off x="823930" y="43799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 </a:t>
            </a:r>
            <a:endParaRPr sz="600" b="0"/>
          </a:p>
        </p:txBody>
      </p:sp>
      <p:pic>
        <p:nvPicPr>
          <p:cNvPr id="597" name="Google Shape;597;gca243c3731_0_63"/>
          <p:cNvPicPr preferRelativeResize="0"/>
          <p:nvPr/>
        </p:nvPicPr>
        <p:blipFill>
          <a:blip r:embed="rId4">
            <a:alphaModFix/>
          </a:blip>
          <a:stretch>
            <a:fillRect/>
          </a:stretch>
        </p:blipFill>
        <p:spPr>
          <a:xfrm>
            <a:off x="7044950" y="1155809"/>
            <a:ext cx="1794251" cy="3314086"/>
          </a:xfrm>
          <a:prstGeom prst="rect">
            <a:avLst/>
          </a:prstGeom>
          <a:noFill/>
          <a:ln>
            <a:noFill/>
          </a:ln>
        </p:spPr>
      </p:pic>
      <p:sp>
        <p:nvSpPr>
          <p:cNvPr id="17" name="Google Shape;404;gca26c39f1d_0_146">
            <a:extLst>
              <a:ext uri="{FF2B5EF4-FFF2-40B4-BE49-F238E27FC236}">
                <a16:creationId xmlns:a16="http://schemas.microsoft.com/office/drawing/2014/main" id="{2A33D2EF-138B-2C4B-9BB0-4C34762454E0}"/>
              </a:ext>
            </a:extLst>
          </p:cNvPr>
          <p:cNvSpPr txBox="1">
            <a:spLocks/>
          </p:cNvSpPr>
          <p:nvPr/>
        </p:nvSpPr>
        <p:spPr>
          <a:xfrm>
            <a:off x="3409207" y="1115596"/>
            <a:ext cx="3108960" cy="3264304"/>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1417"/>
              </a:spcBef>
              <a:spcAft>
                <a:spcPts val="0"/>
              </a:spcAft>
              <a:buClr>
                <a:schemeClr val="dk1"/>
              </a:buClr>
              <a:buSzPts val="1800"/>
              <a:buFont typeface="Arial"/>
              <a:buNone/>
              <a:defRPr sz="2000" b="1" i="0" u="none" strike="noStrike" cap="none">
                <a:solidFill>
                  <a:schemeClr val="dk1"/>
                </a:solidFill>
                <a:latin typeface="Calibri"/>
                <a:ea typeface="Calibri"/>
                <a:cs typeface="Calibri"/>
                <a:sym typeface="Calibri"/>
              </a:defRPr>
            </a:lvl1pPr>
            <a:lvl2pPr marL="914400" marR="0" lvl="1" indent="-342900" algn="l" rtl="0">
              <a:lnSpc>
                <a:spcPct val="100000"/>
              </a:lnSpc>
              <a:spcBef>
                <a:spcPts val="1134"/>
              </a:spcBef>
              <a:spcAft>
                <a:spcPts val="0"/>
              </a:spcAft>
              <a:buClr>
                <a:schemeClr val="dk2"/>
              </a:buClr>
              <a:buSzPts val="18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lnSpc>
                <a:spcPct val="100000"/>
              </a:lnSpc>
              <a:spcBef>
                <a:spcPts val="1134"/>
              </a:spcBef>
              <a:spcAft>
                <a:spcPts val="0"/>
              </a:spcAft>
              <a:buClr>
                <a:schemeClr val="dk2"/>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100000"/>
              </a:lnSpc>
              <a:spcBef>
                <a:spcPts val="1134"/>
              </a:spcBef>
              <a:spcAft>
                <a:spcPts val="0"/>
              </a:spcAft>
              <a:buClr>
                <a:schemeClr val="dk2"/>
              </a:buClr>
              <a:buSzPts val="1800"/>
              <a:buFont typeface="EB Garamond"/>
              <a:buChar char="‒"/>
              <a:defRPr sz="2000" b="0" i="0" u="none" strike="noStrike" cap="none">
                <a:solidFill>
                  <a:schemeClr val="dk1"/>
                </a:solidFill>
                <a:latin typeface="Calibri"/>
                <a:ea typeface="Calibri"/>
                <a:cs typeface="Calibri"/>
                <a:sym typeface="Calibri"/>
              </a:defRPr>
            </a:lvl4pPr>
            <a:lvl5pPr marL="2286000" marR="0" lvl="4" indent="-342900" algn="l" rtl="0">
              <a:lnSpc>
                <a:spcPct val="100000"/>
              </a:lnSpc>
              <a:spcBef>
                <a:spcPts val="1134"/>
              </a:spcBef>
              <a:spcAft>
                <a:spcPts val="0"/>
              </a:spcAft>
              <a:buClr>
                <a:schemeClr val="dk2"/>
              </a:buClr>
              <a:buSzPts val="1800"/>
              <a:buFont typeface="Arial"/>
              <a:buChar char="»"/>
              <a:defRPr sz="2000" b="0" i="0" u="none" strike="noStrike" cap="none">
                <a:solidFill>
                  <a:schemeClr val="dk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9pPr>
          </a:lstStyle>
          <a:p>
            <a:pPr marL="0" indent="0">
              <a:spcBef>
                <a:spcPts val="0"/>
              </a:spcBef>
              <a:buSzPts val="1100"/>
            </a:pPr>
            <a:endParaRPr lang="en-GB" sz="1500" b="0" dirty="0"/>
          </a:p>
          <a:p>
            <a:pPr marL="0" indent="0">
              <a:spcBef>
                <a:spcPts val="1134"/>
              </a:spcBef>
              <a:buSzPts val="1100"/>
            </a:pPr>
            <a:r>
              <a:rPr lang="en-GB" sz="1500" dirty="0"/>
              <a:t>Hamming Distance: </a:t>
            </a:r>
            <a:r>
              <a:rPr lang="en-GB" sz="1500" b="0" dirty="0"/>
              <a:t>it is defined as counting the number of which the corresponding symbols of a two bit vectors of equal length are different </a:t>
            </a:r>
            <a:r>
              <a:rPr lang="en-GB" sz="1500" b="0" dirty="0" err="1"/>
              <a:t>e.g</a:t>
            </a:r>
            <a:endParaRPr lang="en-GB" sz="1500" b="0" dirty="0"/>
          </a:p>
          <a:p>
            <a:pPr marL="0" indent="0">
              <a:lnSpc>
                <a:spcPct val="115000"/>
              </a:lnSpc>
              <a:spcBef>
                <a:spcPts val="0"/>
              </a:spcBef>
              <a:buSzPts val="1100"/>
            </a:pPr>
            <a:endParaRPr lang="en-GB" sz="1500" b="0" dirty="0"/>
          </a:p>
          <a:p>
            <a:pPr marL="0" indent="0">
              <a:lnSpc>
                <a:spcPct val="115000"/>
              </a:lnSpc>
              <a:spcBef>
                <a:spcPts val="0"/>
              </a:spcBef>
              <a:buSzPts val="1100"/>
            </a:pPr>
            <a:r>
              <a:rPr lang="en-GB" sz="1500" b="0" dirty="0"/>
              <a:t> Hamming Distance:( 0110 ← →  0001) has a distance of 3</a:t>
            </a:r>
          </a:p>
          <a:p>
            <a:pPr marL="0" indent="0">
              <a:lnSpc>
                <a:spcPct val="115000"/>
              </a:lnSpc>
              <a:spcBef>
                <a:spcPts val="0"/>
              </a:spcBef>
              <a:buSzPts val="1100"/>
            </a:pPr>
            <a:r>
              <a:rPr lang="en-GB" sz="1500" b="0" dirty="0"/>
              <a:t> Hamming Distance:( 0110 ← →  1110) has a distance of 1</a:t>
            </a:r>
          </a:p>
          <a:p>
            <a:pPr marL="0" indent="0">
              <a:spcBef>
                <a:spcPts val="1134"/>
              </a:spcBef>
              <a:buSzPts val="1100"/>
            </a:pPr>
            <a:endParaRPr lang="en-GB" dirty="0"/>
          </a:p>
          <a:p>
            <a:pPr marL="0" indent="0">
              <a:spcBef>
                <a:spcPts val="0"/>
              </a:spcBef>
            </a:pPr>
            <a:endParaRPr lang="en-GB" sz="1500" b="0" dirty="0">
              <a:highlight>
                <a:srgbClr val="E4E8EE"/>
              </a:highlight>
              <a:latin typeface="Arial"/>
              <a:ea typeface="Arial"/>
              <a:cs typeface="Arial"/>
              <a:sym typeface="Arial"/>
            </a:endParaRPr>
          </a:p>
          <a:p>
            <a:pPr marL="276225" indent="-187325">
              <a:spcBef>
                <a:spcPts val="900"/>
              </a:spcBef>
              <a:buClr>
                <a:schemeClr val="dk2"/>
              </a:buClr>
              <a:buSzPts val="1400"/>
            </a:pPr>
            <a:endParaRPr lang="en-GB" dirty="0"/>
          </a:p>
        </p:txBody>
      </p:sp>
      <p:sp>
        <p:nvSpPr>
          <p:cNvPr id="16" name="Google Shape;1606;gca6c4a9396_0_1274">
            <a:extLst>
              <a:ext uri="{FF2B5EF4-FFF2-40B4-BE49-F238E27FC236}">
                <a16:creationId xmlns:a16="http://schemas.microsoft.com/office/drawing/2014/main" id="{32F6B4F2-8935-6147-A723-9767D6368114}"/>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8" name="Google Shape;1607;gca6c4a9396_0_1274">
            <a:extLst>
              <a:ext uri="{FF2B5EF4-FFF2-40B4-BE49-F238E27FC236}">
                <a16:creationId xmlns:a16="http://schemas.microsoft.com/office/drawing/2014/main" id="{559CF56E-666B-C146-A801-C2976BBD6440}"/>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9" name="Google Shape;1608;gca6c4a9396_0_1274">
            <a:extLst>
              <a:ext uri="{FF2B5EF4-FFF2-40B4-BE49-F238E27FC236}">
                <a16:creationId xmlns:a16="http://schemas.microsoft.com/office/drawing/2014/main" id="{CE61F17D-7DAE-CA42-A824-38C8A789F787}"/>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0" name="Google Shape;1609;gca6c4a9396_0_1274">
            <a:extLst>
              <a:ext uri="{FF2B5EF4-FFF2-40B4-BE49-F238E27FC236}">
                <a16:creationId xmlns:a16="http://schemas.microsoft.com/office/drawing/2014/main" id="{11F2D23F-BD8F-A846-8E1F-6E8810BAA795}"/>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1" name="Google Shape;1610;gca6c4a9396_0_1274">
            <a:extLst>
              <a:ext uri="{FF2B5EF4-FFF2-40B4-BE49-F238E27FC236}">
                <a16:creationId xmlns:a16="http://schemas.microsoft.com/office/drawing/2014/main" id="{79757009-F2B1-124D-8212-006994D49725}"/>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2" name="Google Shape;1611;gca6c4a9396_0_1274">
            <a:extLst>
              <a:ext uri="{FF2B5EF4-FFF2-40B4-BE49-F238E27FC236}">
                <a16:creationId xmlns:a16="http://schemas.microsoft.com/office/drawing/2014/main" id="{3AC260EC-4DDB-B94E-95DB-3DA6859EAD2F}"/>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3" name="Google Shape;1612;gca6c4a9396_0_1274">
            <a:extLst>
              <a:ext uri="{FF2B5EF4-FFF2-40B4-BE49-F238E27FC236}">
                <a16:creationId xmlns:a16="http://schemas.microsoft.com/office/drawing/2014/main" id="{7A7EE7BA-DE0B-204D-8A7A-E00534D446A4}"/>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4" name="Google Shape;1613;gca6c4a9396_0_1274">
            <a:extLst>
              <a:ext uri="{FF2B5EF4-FFF2-40B4-BE49-F238E27FC236}">
                <a16:creationId xmlns:a16="http://schemas.microsoft.com/office/drawing/2014/main" id="{685A1197-2780-D047-888C-B2C78195BF88}"/>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gca243c3731_0_63"/>
          <p:cNvSpPr txBox="1">
            <a:spLocks noGrp="1"/>
          </p:cNvSpPr>
          <p:nvPr>
            <p:ph type="title"/>
          </p:nvPr>
        </p:nvSpPr>
        <p:spPr>
          <a:xfrm>
            <a:off x="673600" y="463005"/>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585" name="Google Shape;585;gca243c3731_0_63"/>
          <p:cNvSpPr txBox="1">
            <a:spLocks noGrp="1"/>
          </p:cNvSpPr>
          <p:nvPr>
            <p:ph type="body" idx="2"/>
          </p:nvPr>
        </p:nvSpPr>
        <p:spPr>
          <a:xfrm>
            <a:off x="673600" y="7778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Quantum OR</a:t>
            </a:r>
            <a:endParaRPr dirty="0"/>
          </a:p>
        </p:txBody>
      </p:sp>
      <p:sp>
        <p:nvSpPr>
          <p:cNvPr id="594" name="Google Shape;594;gca243c3731_0_63"/>
          <p:cNvSpPr/>
          <p:nvPr/>
        </p:nvSpPr>
        <p:spPr>
          <a:xfrm>
            <a:off x="5943090" y="2096250"/>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5" name="Google Shape;595;gca243c3731_0_63"/>
          <p:cNvPicPr preferRelativeResize="0"/>
          <p:nvPr/>
        </p:nvPicPr>
        <p:blipFill>
          <a:blip r:embed="rId3">
            <a:alphaModFix/>
          </a:blip>
          <a:stretch>
            <a:fillRect/>
          </a:stretch>
        </p:blipFill>
        <p:spPr>
          <a:xfrm>
            <a:off x="517225" y="1164600"/>
            <a:ext cx="2365200" cy="3296500"/>
          </a:xfrm>
          <a:prstGeom prst="rect">
            <a:avLst/>
          </a:prstGeom>
          <a:noFill/>
          <a:ln>
            <a:noFill/>
          </a:ln>
        </p:spPr>
      </p:pic>
      <p:sp>
        <p:nvSpPr>
          <p:cNvPr id="596" name="Google Shape;596;gca243c3731_0_63"/>
          <p:cNvSpPr txBox="1">
            <a:spLocks noGrp="1"/>
          </p:cNvSpPr>
          <p:nvPr>
            <p:ph type="body" idx="1"/>
          </p:nvPr>
        </p:nvSpPr>
        <p:spPr>
          <a:xfrm>
            <a:off x="823930" y="4379900"/>
            <a:ext cx="1276800" cy="312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[1] </a:t>
            </a:r>
            <a:r>
              <a:rPr lang="en-GB" sz="600" b="0">
                <a:highlight>
                  <a:srgbClr val="E4E8EE"/>
                </a:highlight>
                <a:latin typeface="Arial"/>
                <a:ea typeface="Arial"/>
                <a:cs typeface="Arial"/>
                <a:sym typeface="Arial"/>
              </a:rPr>
              <a:t>P. Kaye,  (Aug 2004) </a:t>
            </a:r>
            <a:endParaRPr sz="600" b="0"/>
          </a:p>
        </p:txBody>
      </p:sp>
      <p:pic>
        <p:nvPicPr>
          <p:cNvPr id="597" name="Google Shape;597;gca243c3731_0_63"/>
          <p:cNvPicPr preferRelativeResize="0"/>
          <p:nvPr/>
        </p:nvPicPr>
        <p:blipFill>
          <a:blip r:embed="rId4">
            <a:alphaModFix/>
          </a:blip>
          <a:stretch>
            <a:fillRect/>
          </a:stretch>
        </p:blipFill>
        <p:spPr>
          <a:xfrm>
            <a:off x="7044950" y="1155809"/>
            <a:ext cx="1794251" cy="3314086"/>
          </a:xfrm>
          <a:prstGeom prst="rect">
            <a:avLst/>
          </a:prstGeom>
          <a:noFill/>
          <a:ln>
            <a:noFill/>
          </a:ln>
        </p:spPr>
      </p:pic>
      <p:sp>
        <p:nvSpPr>
          <p:cNvPr id="598" name="Google Shape;598;gca243c3731_0_63"/>
          <p:cNvSpPr txBox="1">
            <a:spLocks noGrp="1"/>
          </p:cNvSpPr>
          <p:nvPr>
            <p:ph type="body" idx="1"/>
          </p:nvPr>
        </p:nvSpPr>
        <p:spPr>
          <a:xfrm>
            <a:off x="3378350" y="1318950"/>
            <a:ext cx="2312400" cy="23970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457200" lvl="0" indent="-323850" algn="l" rtl="0">
              <a:spcBef>
                <a:spcPts val="0"/>
              </a:spcBef>
              <a:spcAft>
                <a:spcPts val="0"/>
              </a:spcAft>
              <a:buSzPts val="1500"/>
              <a:buAutoNum type="arabicPeriod"/>
            </a:pPr>
            <a:r>
              <a:rPr lang="en-GB" sz="1500" b="0" dirty="0"/>
              <a:t>Taking qubit 4 and 5. We apply a </a:t>
            </a:r>
            <a:r>
              <a:rPr lang="en-GB" sz="1500" b="0" dirty="0" err="1"/>
              <a:t>toffoli</a:t>
            </a:r>
            <a:r>
              <a:rPr lang="en-GB" sz="1500" b="0" dirty="0"/>
              <a:t> gate. With qubit 7 being the target</a:t>
            </a:r>
          </a:p>
          <a:p>
            <a:pPr marL="457200" lvl="0" indent="-323850" algn="l" rtl="0">
              <a:spcBef>
                <a:spcPts val="0"/>
              </a:spcBef>
              <a:spcAft>
                <a:spcPts val="0"/>
              </a:spcAft>
              <a:buSzPts val="1500"/>
              <a:buAutoNum type="arabicPeriod"/>
            </a:pPr>
            <a:endParaRPr lang="en-GB" sz="1500" b="0" dirty="0"/>
          </a:p>
          <a:p>
            <a:pPr marL="457200" lvl="0" indent="-323850" algn="l" rtl="0">
              <a:spcBef>
                <a:spcPts val="0"/>
              </a:spcBef>
              <a:spcAft>
                <a:spcPts val="0"/>
              </a:spcAft>
              <a:buSzPts val="1500"/>
              <a:buAutoNum type="arabicPeriod"/>
            </a:pPr>
            <a:r>
              <a:rPr lang="en-GB" sz="1500" b="0" dirty="0"/>
              <a:t>Then taking qubit 5 and 6. We apply another controlled controlled not gate. With qubit 8 as the target. </a:t>
            </a:r>
            <a:endParaRPr sz="1500" b="0" dirty="0"/>
          </a:p>
          <a:p>
            <a:pPr marL="457200" lvl="0" indent="0" algn="l" rtl="0">
              <a:spcBef>
                <a:spcPts val="0"/>
              </a:spcBef>
              <a:spcAft>
                <a:spcPts val="0"/>
              </a:spcAft>
              <a:buNone/>
            </a:pPr>
            <a:endParaRPr sz="1500" b="0" dirty="0"/>
          </a:p>
          <a:p>
            <a:pPr marL="0" lvl="0" indent="0" algn="l" rtl="0">
              <a:spcBef>
                <a:spcPts val="0"/>
              </a:spcBef>
              <a:spcAft>
                <a:spcPts val="0"/>
              </a:spcAft>
              <a:buNone/>
            </a:pPr>
            <a:endParaRPr sz="1500" b="0" dirty="0"/>
          </a:p>
          <a:p>
            <a:pPr marL="0" lvl="0" indent="0" algn="l" rtl="0">
              <a:spcBef>
                <a:spcPts val="0"/>
              </a:spcBef>
              <a:spcAft>
                <a:spcPts val="0"/>
              </a:spcAft>
              <a:buNone/>
            </a:pPr>
            <a:endParaRPr sz="1500" b="0" dirty="0"/>
          </a:p>
        </p:txBody>
      </p:sp>
      <p:sp>
        <p:nvSpPr>
          <p:cNvPr id="17" name="Google Shape;1606;gca6c4a9396_0_1274">
            <a:extLst>
              <a:ext uri="{FF2B5EF4-FFF2-40B4-BE49-F238E27FC236}">
                <a16:creationId xmlns:a16="http://schemas.microsoft.com/office/drawing/2014/main" id="{BE6D2168-411C-8746-961D-B8D1A6E98C23}"/>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8" name="Google Shape;1607;gca6c4a9396_0_1274">
            <a:extLst>
              <a:ext uri="{FF2B5EF4-FFF2-40B4-BE49-F238E27FC236}">
                <a16:creationId xmlns:a16="http://schemas.microsoft.com/office/drawing/2014/main" id="{BCE74819-9E08-9E43-88A7-D9106ECF7E2D}"/>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9" name="Google Shape;1608;gca6c4a9396_0_1274">
            <a:extLst>
              <a:ext uri="{FF2B5EF4-FFF2-40B4-BE49-F238E27FC236}">
                <a16:creationId xmlns:a16="http://schemas.microsoft.com/office/drawing/2014/main" id="{7586D5EB-715A-C64A-898D-9B50D2A56EF2}"/>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0" name="Google Shape;1609;gca6c4a9396_0_1274">
            <a:extLst>
              <a:ext uri="{FF2B5EF4-FFF2-40B4-BE49-F238E27FC236}">
                <a16:creationId xmlns:a16="http://schemas.microsoft.com/office/drawing/2014/main" id="{3E119FF4-5976-774A-AB84-E64A9F7EA3C8}"/>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1" name="Google Shape;1610;gca6c4a9396_0_1274">
            <a:extLst>
              <a:ext uri="{FF2B5EF4-FFF2-40B4-BE49-F238E27FC236}">
                <a16:creationId xmlns:a16="http://schemas.microsoft.com/office/drawing/2014/main" id="{9DA4FBD8-320D-744C-B081-71BA9642A5FD}"/>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2" name="Google Shape;1611;gca6c4a9396_0_1274">
            <a:extLst>
              <a:ext uri="{FF2B5EF4-FFF2-40B4-BE49-F238E27FC236}">
                <a16:creationId xmlns:a16="http://schemas.microsoft.com/office/drawing/2014/main" id="{21128D16-8103-034E-B51C-E03BA037335C}"/>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3" name="Google Shape;1612;gca6c4a9396_0_1274">
            <a:extLst>
              <a:ext uri="{FF2B5EF4-FFF2-40B4-BE49-F238E27FC236}">
                <a16:creationId xmlns:a16="http://schemas.microsoft.com/office/drawing/2014/main" id="{1D12A342-51D8-334D-82A4-7765B82E1E1B}"/>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4" name="Google Shape;1613;gca6c4a9396_0_1274">
            <a:extLst>
              <a:ext uri="{FF2B5EF4-FFF2-40B4-BE49-F238E27FC236}">
                <a16:creationId xmlns:a16="http://schemas.microsoft.com/office/drawing/2014/main" id="{E1C087BD-14CF-6E46-9512-31145D518A59}"/>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211802205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gca243c3731_0_107"/>
          <p:cNvSpPr txBox="1">
            <a:spLocks noGrp="1"/>
          </p:cNvSpPr>
          <p:nvPr>
            <p:ph type="title"/>
          </p:nvPr>
        </p:nvSpPr>
        <p:spPr>
          <a:xfrm>
            <a:off x="647275" y="470951"/>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Circuitry </a:t>
            </a:r>
            <a:endParaRPr dirty="0"/>
          </a:p>
        </p:txBody>
      </p:sp>
      <p:sp>
        <p:nvSpPr>
          <p:cNvPr id="604" name="Google Shape;604;gca243c3731_0_107"/>
          <p:cNvSpPr txBox="1">
            <a:spLocks noGrp="1"/>
          </p:cNvSpPr>
          <p:nvPr>
            <p:ph type="body" idx="2"/>
          </p:nvPr>
        </p:nvSpPr>
        <p:spPr>
          <a:xfrm>
            <a:off x="697449" y="79342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K Nearest Neighbour: Complete  Circuit</a:t>
            </a:r>
            <a:endParaRPr dirty="0"/>
          </a:p>
        </p:txBody>
      </p:sp>
      <p:pic>
        <p:nvPicPr>
          <p:cNvPr id="613" name="Google Shape;613;gca243c3731_0_107"/>
          <p:cNvPicPr preferRelativeResize="0"/>
          <p:nvPr/>
        </p:nvPicPr>
        <p:blipFill>
          <a:blip r:embed="rId3">
            <a:alphaModFix/>
          </a:blip>
          <a:stretch>
            <a:fillRect/>
          </a:stretch>
        </p:blipFill>
        <p:spPr>
          <a:xfrm>
            <a:off x="647275" y="1150200"/>
            <a:ext cx="7682249" cy="3522349"/>
          </a:xfrm>
          <a:prstGeom prst="rect">
            <a:avLst/>
          </a:prstGeom>
          <a:noFill/>
          <a:ln>
            <a:noFill/>
          </a:ln>
        </p:spPr>
      </p:pic>
      <p:sp>
        <p:nvSpPr>
          <p:cNvPr id="13" name="Google Shape;1606;gca6c4a9396_0_1274">
            <a:extLst>
              <a:ext uri="{FF2B5EF4-FFF2-40B4-BE49-F238E27FC236}">
                <a16:creationId xmlns:a16="http://schemas.microsoft.com/office/drawing/2014/main" id="{CAC99E38-4720-9446-9042-772DB4C2E1AF}"/>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DC17BE5E-A6C1-7143-AF81-88A9901A4CF9}"/>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2137A560-F0D5-384A-9E60-6CDD9969D97C}"/>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5F79DD24-A0EE-D44F-99BD-169834B0EDAE}"/>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2ECB49F7-B037-C348-92B5-C58E632983D2}"/>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F86819F0-27CA-5045-BE35-E820B8CA7FFB}"/>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8AB027EA-11CD-0D47-8EEF-7816866667A2}"/>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964D3CD9-8BEE-294A-B1C5-A0B6519AC510}"/>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70"/>
        <p:cNvGrpSpPr/>
        <p:nvPr/>
      </p:nvGrpSpPr>
      <p:grpSpPr>
        <a:xfrm>
          <a:off x="0" y="0"/>
          <a:ext cx="0" cy="0"/>
          <a:chOff x="0" y="0"/>
          <a:chExt cx="0" cy="0"/>
        </a:xfrm>
      </p:grpSpPr>
      <p:sp>
        <p:nvSpPr>
          <p:cNvPr id="1171" name="Google Shape;1171;gca6c4a9396_0_100"/>
          <p:cNvSpPr txBox="1">
            <a:spLocks noGrp="1"/>
          </p:cNvSpPr>
          <p:nvPr>
            <p:ph type="title"/>
          </p:nvPr>
        </p:nvSpPr>
        <p:spPr>
          <a:xfrm>
            <a:off x="821550" y="584577"/>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Circuit</a:t>
            </a:r>
            <a:endParaRPr dirty="0"/>
          </a:p>
        </p:txBody>
      </p:sp>
      <p:pic>
        <p:nvPicPr>
          <p:cNvPr id="1180" name="Google Shape;1180;gca6c4a9396_0_100"/>
          <p:cNvPicPr preferRelativeResize="0"/>
          <p:nvPr/>
        </p:nvPicPr>
        <p:blipFill rotWithShape="1">
          <a:blip r:embed="rId3">
            <a:alphaModFix/>
          </a:blip>
          <a:srcRect b="3194"/>
          <a:stretch/>
        </p:blipFill>
        <p:spPr>
          <a:xfrm>
            <a:off x="1466200" y="1202075"/>
            <a:ext cx="5654524" cy="3612825"/>
          </a:xfrm>
          <a:prstGeom prst="rect">
            <a:avLst/>
          </a:prstGeom>
          <a:noFill/>
          <a:ln>
            <a:noFill/>
          </a:ln>
        </p:spPr>
      </p:pic>
      <p:sp>
        <p:nvSpPr>
          <p:cNvPr id="12" name="Google Shape;1606;gca6c4a9396_0_1274">
            <a:extLst>
              <a:ext uri="{FF2B5EF4-FFF2-40B4-BE49-F238E27FC236}">
                <a16:creationId xmlns:a16="http://schemas.microsoft.com/office/drawing/2014/main" id="{B01C13B3-3423-644A-9CC9-324438E9557F}"/>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 name="Google Shape;1607;gca6c4a9396_0_1274">
            <a:extLst>
              <a:ext uri="{FF2B5EF4-FFF2-40B4-BE49-F238E27FC236}">
                <a16:creationId xmlns:a16="http://schemas.microsoft.com/office/drawing/2014/main" id="{E7B6C73D-647B-6F40-837F-8255473146CF}"/>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4" name="Google Shape;1608;gca6c4a9396_0_1274">
            <a:extLst>
              <a:ext uri="{FF2B5EF4-FFF2-40B4-BE49-F238E27FC236}">
                <a16:creationId xmlns:a16="http://schemas.microsoft.com/office/drawing/2014/main" id="{48159AB3-F60D-D548-AEB8-D14BBC39A6A7}"/>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5" name="Google Shape;1609;gca6c4a9396_0_1274">
            <a:extLst>
              <a:ext uri="{FF2B5EF4-FFF2-40B4-BE49-F238E27FC236}">
                <a16:creationId xmlns:a16="http://schemas.microsoft.com/office/drawing/2014/main" id="{24F3EF67-E1AA-A84E-9F83-ADC0E90098C7}"/>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6" name="Google Shape;1610;gca6c4a9396_0_1274">
            <a:extLst>
              <a:ext uri="{FF2B5EF4-FFF2-40B4-BE49-F238E27FC236}">
                <a16:creationId xmlns:a16="http://schemas.microsoft.com/office/drawing/2014/main" id="{EEEA8163-BA92-E645-81B8-B03AFD355D91}"/>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7" name="Google Shape;1611;gca6c4a9396_0_1274">
            <a:extLst>
              <a:ext uri="{FF2B5EF4-FFF2-40B4-BE49-F238E27FC236}">
                <a16:creationId xmlns:a16="http://schemas.microsoft.com/office/drawing/2014/main" id="{E9A57DC4-2A4A-9349-8853-3B7A6DA98AE9}"/>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8" name="Google Shape;1612;gca6c4a9396_0_1274">
            <a:extLst>
              <a:ext uri="{FF2B5EF4-FFF2-40B4-BE49-F238E27FC236}">
                <a16:creationId xmlns:a16="http://schemas.microsoft.com/office/drawing/2014/main" id="{BE299288-1CEC-F647-BD55-A46D03368878}"/>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19" name="Google Shape;1613;gca6c4a9396_0_1274">
            <a:extLst>
              <a:ext uri="{FF2B5EF4-FFF2-40B4-BE49-F238E27FC236}">
                <a16:creationId xmlns:a16="http://schemas.microsoft.com/office/drawing/2014/main" id="{60F94C8E-F26F-6B42-AE3C-770EDB04E8A1}"/>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gca6c4a9396_0_1016"/>
          <p:cNvSpPr txBox="1">
            <a:spLocks noGrp="1"/>
          </p:cNvSpPr>
          <p:nvPr>
            <p:ph type="title"/>
          </p:nvPr>
        </p:nvSpPr>
        <p:spPr>
          <a:xfrm>
            <a:off x="635708" y="456791"/>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Circuitry </a:t>
            </a:r>
            <a:endParaRPr dirty="0"/>
          </a:p>
        </p:txBody>
      </p:sp>
      <p:sp>
        <p:nvSpPr>
          <p:cNvPr id="633" name="Google Shape;633;gca6c4a9396_0_1016"/>
          <p:cNvSpPr txBox="1">
            <a:spLocks noGrp="1"/>
          </p:cNvSpPr>
          <p:nvPr>
            <p:ph type="body" idx="1"/>
          </p:nvPr>
        </p:nvSpPr>
        <p:spPr>
          <a:xfrm>
            <a:off x="828675" y="1683600"/>
            <a:ext cx="6859500" cy="21594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dirty="0"/>
              <a:t>Classical SVM</a:t>
            </a:r>
            <a:endParaRPr dirty="0"/>
          </a:p>
          <a:p>
            <a:pPr marL="317500" lvl="1" indent="-317500" algn="l" rtl="0">
              <a:spcBef>
                <a:spcPts val="1134"/>
              </a:spcBef>
              <a:spcAft>
                <a:spcPts val="0"/>
              </a:spcAft>
              <a:buSzPts val="1800"/>
              <a:buChar char="–"/>
            </a:pPr>
            <a:r>
              <a:rPr lang="en-GB" dirty="0"/>
              <a:t>Supervised Learning used for classification  </a:t>
            </a:r>
            <a:endParaRPr dirty="0"/>
          </a:p>
          <a:p>
            <a:pPr marL="317500" lvl="1" indent="-330200" algn="l" rtl="0">
              <a:spcBef>
                <a:spcPts val="1134"/>
              </a:spcBef>
              <a:spcAft>
                <a:spcPts val="0"/>
              </a:spcAft>
              <a:buSzPts val="2000"/>
              <a:buChar char="–"/>
            </a:pPr>
            <a:r>
              <a:rPr lang="en-GB" dirty="0">
                <a:highlight>
                  <a:schemeClr val="lt1"/>
                </a:highlight>
                <a:latin typeface="Helvetica Neue"/>
                <a:ea typeface="Helvetica Neue"/>
                <a:cs typeface="Helvetica Neue"/>
                <a:sym typeface="Helvetica Neue"/>
              </a:rPr>
              <a:t>Classify : linearly separable datasets and non linearly separable datasets</a:t>
            </a:r>
            <a:endParaRPr dirty="0">
              <a:solidFill>
                <a:srgbClr val="202124"/>
              </a:solidFill>
              <a:highlight>
                <a:srgbClr val="FFFFFF"/>
              </a:highlight>
            </a:endParaRPr>
          </a:p>
          <a:p>
            <a:pPr marL="317500" lvl="0" indent="0" algn="l" rtl="0">
              <a:spcBef>
                <a:spcPts val="1134"/>
              </a:spcBef>
              <a:spcAft>
                <a:spcPts val="0"/>
              </a:spcAft>
              <a:buNone/>
            </a:pPr>
            <a:endParaRPr b="0" dirty="0"/>
          </a:p>
          <a:p>
            <a:pPr marL="0" lvl="0" indent="0" algn="l" rtl="0">
              <a:spcBef>
                <a:spcPts val="1134"/>
              </a:spcBef>
              <a:spcAft>
                <a:spcPts val="0"/>
              </a:spcAft>
              <a:buNone/>
            </a:pPr>
            <a:endParaRPr dirty="0"/>
          </a:p>
        </p:txBody>
      </p:sp>
      <p:sp>
        <p:nvSpPr>
          <p:cNvPr id="634" name="Google Shape;634;gca6c4a9396_0_1016"/>
          <p:cNvSpPr txBox="1">
            <a:spLocks noGrp="1"/>
          </p:cNvSpPr>
          <p:nvPr>
            <p:ph type="body" idx="2"/>
          </p:nvPr>
        </p:nvSpPr>
        <p:spPr>
          <a:xfrm>
            <a:off x="747625" y="812795"/>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Support Vector Mechanism (SVM)</a:t>
            </a:r>
            <a:endParaRPr dirty="0"/>
          </a:p>
        </p:txBody>
      </p:sp>
      <p:sp>
        <p:nvSpPr>
          <p:cNvPr id="13" name="Google Shape;1606;gca6c4a9396_0_1274">
            <a:extLst>
              <a:ext uri="{FF2B5EF4-FFF2-40B4-BE49-F238E27FC236}">
                <a16:creationId xmlns:a16="http://schemas.microsoft.com/office/drawing/2014/main" id="{442823D6-038E-5E49-A5A1-FB55864B5463}"/>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3B82DC0C-0F2A-3941-90D3-5D2F0FC678F7}"/>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98726F33-5761-BC4A-8AD3-0FAC7DA1A2FD}"/>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485D338D-3457-A741-B01B-04B130ED0477}"/>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ECA7071F-6189-D04B-BF61-03B878BDB834}"/>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D96293CC-F32C-4E4C-AB3C-E6F0932F7B63}"/>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6F0E4BE0-0E09-D94C-9D2A-C44EF7BFCF4D}"/>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AF894E2C-FD9A-FE49-AF79-BA2EC29DA61A}"/>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gca6c4a9396_0_518"/>
          <p:cNvSpPr txBox="1">
            <a:spLocks noGrp="1"/>
          </p:cNvSpPr>
          <p:nvPr>
            <p:ph type="title"/>
          </p:nvPr>
        </p:nvSpPr>
        <p:spPr>
          <a:xfrm>
            <a:off x="606775" y="444746"/>
            <a:ext cx="762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Circuitry </a:t>
            </a:r>
            <a:endParaRPr dirty="0"/>
          </a:p>
        </p:txBody>
      </p:sp>
      <p:sp>
        <p:nvSpPr>
          <p:cNvPr id="648" name="Google Shape;648;gca6c4a9396_0_518"/>
          <p:cNvSpPr txBox="1">
            <a:spLocks noGrp="1"/>
          </p:cNvSpPr>
          <p:nvPr>
            <p:ph type="body" idx="2"/>
          </p:nvPr>
        </p:nvSpPr>
        <p:spPr>
          <a:xfrm>
            <a:off x="747775" y="822773"/>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Support Vector Mechanism (SVM)</a:t>
            </a:r>
            <a:endParaRPr dirty="0"/>
          </a:p>
        </p:txBody>
      </p:sp>
      <p:sp>
        <p:nvSpPr>
          <p:cNvPr id="657" name="Google Shape;657;gca6c4a9396_0_518"/>
          <p:cNvSpPr txBox="1">
            <a:spLocks noGrp="1"/>
          </p:cNvSpPr>
          <p:nvPr>
            <p:ph type="body" idx="1"/>
          </p:nvPr>
        </p:nvSpPr>
        <p:spPr>
          <a:xfrm>
            <a:off x="927775" y="1302200"/>
            <a:ext cx="6978900" cy="34572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dirty="0"/>
              <a:t>Quantum SVM</a:t>
            </a:r>
            <a:endParaRPr dirty="0"/>
          </a:p>
          <a:p>
            <a:pPr marL="317500" lvl="1" indent="-323850" algn="l" rtl="0">
              <a:spcBef>
                <a:spcPts val="1134"/>
              </a:spcBef>
              <a:spcAft>
                <a:spcPts val="0"/>
              </a:spcAft>
              <a:buSzPts val="1900"/>
              <a:buChar char="–"/>
            </a:pPr>
            <a:r>
              <a:rPr lang="en-GB" sz="1900" dirty="0">
                <a:solidFill>
                  <a:srgbClr val="202124"/>
                </a:solidFill>
                <a:highlight>
                  <a:srgbClr val="FFFFFF"/>
                </a:highlight>
              </a:rPr>
              <a:t>The quantum version of the SVM is best described as “quantum-assisted” or “quantum-enhanced” [7] in the sense that the algorithm is largely classical with certain operations performed by a quantum processor (real or simulated).</a:t>
            </a:r>
            <a:endParaRPr sz="1900" dirty="0">
              <a:solidFill>
                <a:srgbClr val="202124"/>
              </a:solidFill>
              <a:highlight>
                <a:srgbClr val="FFFFFF"/>
              </a:highlight>
            </a:endParaRPr>
          </a:p>
          <a:p>
            <a:pPr marL="317500" lvl="1" indent="-368300" algn="l" rtl="0">
              <a:spcBef>
                <a:spcPts val="1134"/>
              </a:spcBef>
              <a:spcAft>
                <a:spcPts val="0"/>
              </a:spcAft>
              <a:buSzPts val="2600"/>
              <a:buFont typeface="Calibri"/>
              <a:buChar char="–"/>
            </a:pPr>
            <a:r>
              <a:rPr lang="en-GB" sz="1900" dirty="0">
                <a:solidFill>
                  <a:srgbClr val="212121"/>
                </a:solidFill>
                <a:highlight>
                  <a:srgbClr val="FFFFFF"/>
                </a:highlight>
              </a:rPr>
              <a:t>In the case of a quantum SVM we will only used the quantum feature maps to translate the classical data into quantum states and build the Kernel of the SVM out of these quantum states. After calculating the Kernel matrix on the quantum computer we can train the Quantum SVM the same way as the classical SVM.</a:t>
            </a:r>
            <a:endParaRPr sz="2600" dirty="0">
              <a:solidFill>
                <a:srgbClr val="202124"/>
              </a:solidFill>
              <a:highlight>
                <a:srgbClr val="FFFFFF"/>
              </a:highlight>
            </a:endParaRPr>
          </a:p>
          <a:p>
            <a:pPr marL="0" lvl="0" indent="0" algn="l" rtl="0">
              <a:spcBef>
                <a:spcPts val="1134"/>
              </a:spcBef>
              <a:spcAft>
                <a:spcPts val="0"/>
              </a:spcAft>
              <a:buNone/>
            </a:pPr>
            <a:endParaRPr dirty="0"/>
          </a:p>
        </p:txBody>
      </p:sp>
      <p:sp>
        <p:nvSpPr>
          <p:cNvPr id="13" name="Google Shape;1606;gca6c4a9396_0_1274">
            <a:extLst>
              <a:ext uri="{FF2B5EF4-FFF2-40B4-BE49-F238E27FC236}">
                <a16:creationId xmlns:a16="http://schemas.microsoft.com/office/drawing/2014/main" id="{B8A6C386-6C68-FD44-AA0F-0F3AA2D2C3B3}"/>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FBFA5793-B281-A449-9030-D5BF58F2E00A}"/>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A06D93E4-9F88-3B4F-9728-4CA15469B949}"/>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4002C7F2-9006-5843-9D65-6BCD00ABAFA0}"/>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88C7F5E8-D7BF-BA42-A33E-C3DF07BF463D}"/>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3BE75811-1743-8542-AF67-CB72EE56FD4B}"/>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3C756926-B579-0548-843C-FE5329359F84}"/>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EE502E61-C19C-6644-BB39-554911AD4D70}"/>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ca6c4a9396_0_863"/>
          <p:cNvSpPr txBox="1">
            <a:spLocks noGrp="1"/>
          </p:cNvSpPr>
          <p:nvPr>
            <p:ph type="title"/>
          </p:nvPr>
        </p:nvSpPr>
        <p:spPr>
          <a:xfrm>
            <a:off x="575525" y="394875"/>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Introduction </a:t>
            </a:r>
            <a:endParaRPr dirty="0"/>
          </a:p>
        </p:txBody>
      </p:sp>
      <p:sp>
        <p:nvSpPr>
          <p:cNvPr id="153" name="Google Shape;153;gca6c4a9396_0_863"/>
          <p:cNvSpPr txBox="1">
            <a:spLocks noGrp="1"/>
          </p:cNvSpPr>
          <p:nvPr>
            <p:ph type="body" idx="1"/>
          </p:nvPr>
        </p:nvSpPr>
        <p:spPr>
          <a:xfrm>
            <a:off x="828675" y="121095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dirty="0"/>
          </a:p>
          <a:p>
            <a:pPr marL="317500" lvl="1" indent="-317500" algn="l" rtl="0">
              <a:spcBef>
                <a:spcPts val="1134"/>
              </a:spcBef>
              <a:spcAft>
                <a:spcPts val="0"/>
              </a:spcAft>
              <a:buSzPts val="2000"/>
              <a:buChar char="–"/>
            </a:pPr>
            <a:r>
              <a:rPr lang="en-GB" dirty="0"/>
              <a:t>Provide a tool / training ground better understand quantum machine learning </a:t>
            </a:r>
            <a:endParaRPr dirty="0"/>
          </a:p>
          <a:p>
            <a:pPr marL="317500" lvl="1" indent="-317500" algn="l" rtl="0">
              <a:spcBef>
                <a:spcPts val="1134"/>
              </a:spcBef>
              <a:spcAft>
                <a:spcPts val="0"/>
              </a:spcAft>
              <a:buSzPts val="1800"/>
              <a:buChar char="–"/>
            </a:pPr>
            <a:r>
              <a:rPr lang="en-GB" dirty="0"/>
              <a:t>From the Machine learning algorithms we know </a:t>
            </a:r>
            <a:endParaRPr dirty="0"/>
          </a:p>
          <a:p>
            <a:pPr marL="568325" lvl="2" indent="-222250" algn="l" rtl="0">
              <a:spcBef>
                <a:spcPts val="1134"/>
              </a:spcBef>
              <a:spcAft>
                <a:spcPts val="0"/>
              </a:spcAft>
              <a:buSzPts val="1800"/>
              <a:buChar char="•"/>
            </a:pPr>
            <a:r>
              <a:rPr lang="en-GB" dirty="0"/>
              <a:t>Classification - SVM KNN</a:t>
            </a:r>
            <a:endParaRPr dirty="0"/>
          </a:p>
          <a:p>
            <a:pPr marL="568325" lvl="2" indent="-222250" algn="l" rtl="0">
              <a:spcBef>
                <a:spcPts val="1134"/>
              </a:spcBef>
              <a:spcAft>
                <a:spcPts val="0"/>
              </a:spcAft>
              <a:buSzPts val="1800"/>
              <a:buChar char="•"/>
            </a:pPr>
            <a:r>
              <a:rPr lang="en-GB" dirty="0"/>
              <a:t>To Grover’s algorithm</a:t>
            </a:r>
            <a:endParaRPr dirty="0"/>
          </a:p>
          <a:p>
            <a:pPr marL="0" lvl="0" indent="0" algn="l" rtl="0">
              <a:spcBef>
                <a:spcPts val="1134"/>
              </a:spcBef>
              <a:spcAft>
                <a:spcPts val="0"/>
              </a:spcAft>
              <a:buNone/>
            </a:pPr>
            <a:endParaRPr dirty="0"/>
          </a:p>
          <a:p>
            <a:pPr marL="317500" lvl="0" indent="0" algn="l" rtl="0">
              <a:spcBef>
                <a:spcPts val="1134"/>
              </a:spcBef>
              <a:spcAft>
                <a:spcPts val="0"/>
              </a:spcAft>
              <a:buNone/>
            </a:pPr>
            <a:endParaRPr dirty="0"/>
          </a:p>
          <a:p>
            <a:pPr marL="0" lvl="0" indent="0" algn="l" rtl="0">
              <a:spcBef>
                <a:spcPts val="1134"/>
              </a:spcBef>
              <a:spcAft>
                <a:spcPts val="0"/>
              </a:spcAft>
              <a:buNone/>
            </a:pPr>
            <a:endParaRPr dirty="0"/>
          </a:p>
        </p:txBody>
      </p:sp>
      <p:sp>
        <p:nvSpPr>
          <p:cNvPr id="154" name="Google Shape;154;gca6c4a9396_0_863"/>
          <p:cNvSpPr txBox="1">
            <a:spLocks noGrp="1"/>
          </p:cNvSpPr>
          <p:nvPr>
            <p:ph type="body" idx="2"/>
          </p:nvPr>
        </p:nvSpPr>
        <p:spPr>
          <a:xfrm>
            <a:off x="671271" y="822881"/>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Aim: Tackling the problem </a:t>
            </a:r>
            <a:endParaRPr dirty="0"/>
          </a:p>
        </p:txBody>
      </p:sp>
      <p:sp>
        <p:nvSpPr>
          <p:cNvPr id="155" name="Google Shape;155;gca6c4a9396_0_863"/>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4" name="Google Shape;1606;gca6c4a9396_0_1274">
            <a:extLst>
              <a:ext uri="{FF2B5EF4-FFF2-40B4-BE49-F238E27FC236}">
                <a16:creationId xmlns:a16="http://schemas.microsoft.com/office/drawing/2014/main" id="{90005218-EF30-F641-ABB3-55D300F58A54}"/>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4A8C9E9E-3AE6-2245-A345-AFB4424BA11A}"/>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09C8C6FE-C5ED-984F-970D-2B7314ECFAA9}"/>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14B21F4A-3283-2245-BE37-BF84442B83F2}"/>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54A73789-D8D9-D04B-82D3-2062EECAE243}"/>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2CFB1A3F-6DA0-8649-A916-0DB44BECC29B}"/>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326FE7FF-C1BE-194D-BE02-3D4DDF62F147}"/>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1E71D980-9F2E-824A-BC79-167C6F7D275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gca6c4a9396_0_1030"/>
          <p:cNvSpPr txBox="1">
            <a:spLocks noGrp="1"/>
          </p:cNvSpPr>
          <p:nvPr>
            <p:ph type="title"/>
          </p:nvPr>
        </p:nvSpPr>
        <p:spPr>
          <a:xfrm>
            <a:off x="629725" y="4806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Circuitry </a:t>
            </a:r>
            <a:endParaRPr dirty="0"/>
          </a:p>
        </p:txBody>
      </p:sp>
      <p:sp>
        <p:nvSpPr>
          <p:cNvPr id="693" name="Google Shape;693;gca6c4a9396_0_1030"/>
          <p:cNvSpPr txBox="1">
            <a:spLocks noGrp="1"/>
          </p:cNvSpPr>
          <p:nvPr>
            <p:ph type="body" idx="2"/>
          </p:nvPr>
        </p:nvSpPr>
        <p:spPr>
          <a:xfrm>
            <a:off x="747686" y="796311"/>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Quantum Support Vector Mechanism (SVM) → Implementation </a:t>
            </a:r>
            <a:endParaRPr dirty="0"/>
          </a:p>
        </p:txBody>
      </p:sp>
      <p:sp>
        <p:nvSpPr>
          <p:cNvPr id="702" name="Google Shape;702;gca6c4a9396_0_1030"/>
          <p:cNvSpPr txBox="1">
            <a:spLocks noGrp="1"/>
          </p:cNvSpPr>
          <p:nvPr>
            <p:ph type="body" idx="1"/>
          </p:nvPr>
        </p:nvSpPr>
        <p:spPr>
          <a:xfrm>
            <a:off x="629725" y="1410797"/>
            <a:ext cx="4017300" cy="1737900"/>
          </a:xfrm>
          <a:prstGeom prst="rect">
            <a:avLst/>
          </a:prstGeom>
          <a:noFill/>
          <a:ln>
            <a:noFill/>
          </a:ln>
        </p:spPr>
        <p:txBody>
          <a:bodyPr spcFirstLastPara="1" wrap="square" lIns="0" tIns="0" rIns="0" bIns="0" anchor="t" anchorCtr="0">
            <a:noAutofit/>
          </a:bodyPr>
          <a:lstStyle/>
          <a:p>
            <a:pPr marL="276225" lvl="0" indent="-276225" algn="l" rtl="0">
              <a:spcBef>
                <a:spcPts val="900"/>
              </a:spcBef>
              <a:spcAft>
                <a:spcPts val="0"/>
              </a:spcAft>
              <a:buClr>
                <a:schemeClr val="dk2"/>
              </a:buClr>
              <a:buSzPts val="1400"/>
              <a:buChar char="‒"/>
            </a:pPr>
            <a:r>
              <a:rPr lang="en-GB" b="0" dirty="0"/>
              <a:t>There are two ways to go about implementing QSVM </a:t>
            </a:r>
            <a:endParaRPr b="0" dirty="0"/>
          </a:p>
          <a:p>
            <a:pPr marL="568325" lvl="2" indent="-222250" algn="l" rtl="0">
              <a:spcBef>
                <a:spcPts val="900"/>
              </a:spcBef>
              <a:spcAft>
                <a:spcPts val="0"/>
              </a:spcAft>
              <a:buSzPts val="1800"/>
              <a:buChar char="•"/>
            </a:pPr>
            <a:r>
              <a:rPr lang="en-GB" dirty="0"/>
              <a:t> In built </a:t>
            </a:r>
            <a:r>
              <a:rPr lang="en-GB" dirty="0" err="1"/>
              <a:t>Qiskit</a:t>
            </a:r>
            <a:r>
              <a:rPr lang="en-GB" dirty="0"/>
              <a:t> function </a:t>
            </a:r>
            <a:endParaRPr dirty="0"/>
          </a:p>
          <a:p>
            <a:pPr marL="568325" lvl="2" indent="-222250" algn="l" rtl="0">
              <a:spcBef>
                <a:spcPts val="900"/>
              </a:spcBef>
              <a:spcAft>
                <a:spcPts val="0"/>
              </a:spcAft>
              <a:buSzPts val="1800"/>
              <a:buChar char="•"/>
            </a:pPr>
            <a:r>
              <a:rPr lang="en-GB" dirty="0"/>
              <a:t>Build out the quantum circuit </a:t>
            </a:r>
            <a:endParaRPr dirty="0"/>
          </a:p>
          <a:p>
            <a:pPr marL="276225" lvl="0" indent="-187325" algn="l" rtl="0">
              <a:spcBef>
                <a:spcPts val="900"/>
              </a:spcBef>
              <a:spcAft>
                <a:spcPts val="0"/>
              </a:spcAft>
              <a:buClr>
                <a:schemeClr val="dk2"/>
              </a:buClr>
              <a:buSzPts val="1400"/>
              <a:buFont typeface="Arial"/>
              <a:buNone/>
            </a:pPr>
            <a:endParaRPr dirty="0"/>
          </a:p>
        </p:txBody>
      </p:sp>
      <p:pic>
        <p:nvPicPr>
          <p:cNvPr id="703" name="Google Shape;703;gca6c4a9396_0_1030"/>
          <p:cNvPicPr preferRelativeResize="0"/>
          <p:nvPr/>
        </p:nvPicPr>
        <p:blipFill>
          <a:blip r:embed="rId3">
            <a:alphaModFix/>
          </a:blip>
          <a:stretch>
            <a:fillRect/>
          </a:stretch>
        </p:blipFill>
        <p:spPr>
          <a:xfrm>
            <a:off x="5479225" y="1213422"/>
            <a:ext cx="3276600" cy="3076575"/>
          </a:xfrm>
          <a:prstGeom prst="rect">
            <a:avLst/>
          </a:prstGeom>
          <a:noFill/>
          <a:ln>
            <a:noFill/>
          </a:ln>
        </p:spPr>
      </p:pic>
      <p:pic>
        <p:nvPicPr>
          <p:cNvPr id="704" name="Google Shape;704;gca6c4a9396_0_1030"/>
          <p:cNvPicPr preferRelativeResize="0"/>
          <p:nvPr/>
        </p:nvPicPr>
        <p:blipFill rotWithShape="1">
          <a:blip r:embed="rId4">
            <a:alphaModFix/>
          </a:blip>
          <a:srcRect r="34533"/>
          <a:stretch/>
        </p:blipFill>
        <p:spPr>
          <a:xfrm>
            <a:off x="1121575" y="3292150"/>
            <a:ext cx="3384875" cy="548700"/>
          </a:xfrm>
          <a:prstGeom prst="rect">
            <a:avLst/>
          </a:prstGeom>
          <a:noFill/>
          <a:ln>
            <a:noFill/>
          </a:ln>
          <a:effectLst>
            <a:outerShdw blurRad="57150" dist="19050" dir="5280000" algn="bl" rotWithShape="0">
              <a:srgbClr val="434343"/>
            </a:outerShdw>
            <a:reflection endPos="30000" dist="38100" dir="5400000" fadeDir="5400012" sy="-100000" algn="bl" rotWithShape="0"/>
          </a:effectLst>
        </p:spPr>
      </p:pic>
      <p:sp>
        <p:nvSpPr>
          <p:cNvPr id="705" name="Google Shape;705;gca6c4a9396_0_1030"/>
          <p:cNvSpPr txBox="1">
            <a:spLocks noGrp="1"/>
          </p:cNvSpPr>
          <p:nvPr>
            <p:ph type="body" idx="1"/>
          </p:nvPr>
        </p:nvSpPr>
        <p:spPr>
          <a:xfrm>
            <a:off x="6203725" y="4290000"/>
            <a:ext cx="2552100" cy="3642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[2] </a:t>
            </a:r>
            <a:r>
              <a:rPr lang="en-GB" sz="600" b="0">
                <a:highlight>
                  <a:srgbClr val="FFFFFF"/>
                </a:highlight>
                <a:latin typeface="Helvetica Neue"/>
                <a:ea typeface="Helvetica Neue"/>
                <a:cs typeface="Helvetica Neue"/>
                <a:sym typeface="Helvetica Neue"/>
              </a:rPr>
              <a:t>P.A McRae , M. Hilkea M (Dec 2020)</a:t>
            </a:r>
            <a:r>
              <a:rPr lang="en-GB" sz="600" b="0">
                <a:highlight>
                  <a:srgbClr val="E4E8EE"/>
                </a:highlight>
                <a:latin typeface="Arial"/>
                <a:ea typeface="Arial"/>
                <a:cs typeface="Arial"/>
                <a:sym typeface="Arial"/>
              </a:rPr>
              <a:t> </a:t>
            </a:r>
            <a:endParaRPr sz="600" b="0"/>
          </a:p>
        </p:txBody>
      </p:sp>
      <p:sp>
        <p:nvSpPr>
          <p:cNvPr id="16" name="Google Shape;1606;gca6c4a9396_0_1274">
            <a:extLst>
              <a:ext uri="{FF2B5EF4-FFF2-40B4-BE49-F238E27FC236}">
                <a16:creationId xmlns:a16="http://schemas.microsoft.com/office/drawing/2014/main" id="{9D8C451F-9089-2149-80C4-E17887F576FB}"/>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7" name="Google Shape;1607;gca6c4a9396_0_1274">
            <a:extLst>
              <a:ext uri="{FF2B5EF4-FFF2-40B4-BE49-F238E27FC236}">
                <a16:creationId xmlns:a16="http://schemas.microsoft.com/office/drawing/2014/main" id="{302625B3-A935-5548-9EB0-5D89D65C7C9A}"/>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8" name="Google Shape;1608;gca6c4a9396_0_1274">
            <a:extLst>
              <a:ext uri="{FF2B5EF4-FFF2-40B4-BE49-F238E27FC236}">
                <a16:creationId xmlns:a16="http://schemas.microsoft.com/office/drawing/2014/main" id="{06B0F86F-5E6F-394A-8D37-BC431845D59E}"/>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9" name="Google Shape;1609;gca6c4a9396_0_1274">
            <a:extLst>
              <a:ext uri="{FF2B5EF4-FFF2-40B4-BE49-F238E27FC236}">
                <a16:creationId xmlns:a16="http://schemas.microsoft.com/office/drawing/2014/main" id="{1D3CB869-2EE9-BE40-86D3-C48AA735A9EF}"/>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0" name="Google Shape;1610;gca6c4a9396_0_1274">
            <a:extLst>
              <a:ext uri="{FF2B5EF4-FFF2-40B4-BE49-F238E27FC236}">
                <a16:creationId xmlns:a16="http://schemas.microsoft.com/office/drawing/2014/main" id="{F925089A-939A-EB47-B487-8F2A130AE844}"/>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1" name="Google Shape;1611;gca6c4a9396_0_1274">
            <a:extLst>
              <a:ext uri="{FF2B5EF4-FFF2-40B4-BE49-F238E27FC236}">
                <a16:creationId xmlns:a16="http://schemas.microsoft.com/office/drawing/2014/main" id="{DE1494DB-0994-484E-936E-666B04FBF6D9}"/>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2" name="Google Shape;1612;gca6c4a9396_0_1274">
            <a:extLst>
              <a:ext uri="{FF2B5EF4-FFF2-40B4-BE49-F238E27FC236}">
                <a16:creationId xmlns:a16="http://schemas.microsoft.com/office/drawing/2014/main" id="{508A0A8C-F6C1-4F45-B52B-9123D2684047}"/>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3" name="Google Shape;1613;gca6c4a9396_0_1274">
            <a:extLst>
              <a:ext uri="{FF2B5EF4-FFF2-40B4-BE49-F238E27FC236}">
                <a16:creationId xmlns:a16="http://schemas.microsoft.com/office/drawing/2014/main" id="{F3ABCFDF-E9FD-2747-9085-2CF9500D57D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gca6c4a9396_0_1065"/>
          <p:cNvSpPr txBox="1">
            <a:spLocks noGrp="1"/>
          </p:cNvSpPr>
          <p:nvPr>
            <p:ph type="title"/>
          </p:nvPr>
        </p:nvSpPr>
        <p:spPr>
          <a:xfrm>
            <a:off x="654369" y="453903"/>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Circuitry </a:t>
            </a:r>
            <a:endParaRPr dirty="0"/>
          </a:p>
        </p:txBody>
      </p:sp>
      <p:sp>
        <p:nvSpPr>
          <p:cNvPr id="771" name="Google Shape;771;gca6c4a9396_0_1065"/>
          <p:cNvSpPr txBox="1">
            <a:spLocks noGrp="1"/>
          </p:cNvSpPr>
          <p:nvPr>
            <p:ph type="body" idx="1"/>
          </p:nvPr>
        </p:nvSpPr>
        <p:spPr>
          <a:xfrm>
            <a:off x="1334350" y="841797"/>
            <a:ext cx="5826600" cy="38478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endParaRPr dirty="0"/>
          </a:p>
          <a:p>
            <a:pPr marL="317500" lvl="1" indent="-330200" algn="l" rtl="0">
              <a:lnSpc>
                <a:spcPct val="115000"/>
              </a:lnSpc>
              <a:spcBef>
                <a:spcPts val="600"/>
              </a:spcBef>
              <a:spcAft>
                <a:spcPts val="0"/>
              </a:spcAft>
              <a:buSzPts val="2000"/>
              <a:buFont typeface="Calibri"/>
              <a:buChar char="–"/>
            </a:pPr>
            <a:r>
              <a:rPr lang="en-GB" dirty="0"/>
              <a:t>Classically, searching an unsorted database requires a linear search, which is </a:t>
            </a:r>
            <a:r>
              <a:rPr lang="en-GB" i="1" dirty="0"/>
              <a:t>O(N)</a:t>
            </a:r>
            <a:r>
              <a:rPr lang="en-GB" dirty="0"/>
              <a:t> in time. Grover's algorithm, which takes </a:t>
            </a:r>
            <a:r>
              <a:rPr lang="en-GB" i="1" dirty="0"/>
              <a:t>O(N1/2)</a:t>
            </a:r>
            <a:r>
              <a:rPr lang="en-GB" dirty="0"/>
              <a:t> time, is the fastest possible quantum algorithm for searching an unsorted database. </a:t>
            </a:r>
            <a:endParaRPr dirty="0"/>
          </a:p>
          <a:p>
            <a:pPr marL="317500" lvl="0" indent="0" algn="l" rtl="0">
              <a:lnSpc>
                <a:spcPct val="115000"/>
              </a:lnSpc>
              <a:spcBef>
                <a:spcPts val="600"/>
              </a:spcBef>
              <a:spcAft>
                <a:spcPts val="0"/>
              </a:spcAft>
              <a:buNone/>
            </a:pPr>
            <a:endParaRPr dirty="0"/>
          </a:p>
          <a:p>
            <a:pPr marL="317500" lvl="1" indent="-330200" algn="l" rtl="0">
              <a:lnSpc>
                <a:spcPct val="115000"/>
              </a:lnSpc>
              <a:spcBef>
                <a:spcPts val="600"/>
              </a:spcBef>
              <a:spcAft>
                <a:spcPts val="0"/>
              </a:spcAft>
              <a:buSzPts val="2000"/>
              <a:buFont typeface="Calibri"/>
              <a:buChar char="–"/>
            </a:pPr>
            <a:r>
              <a:rPr lang="en-GB" dirty="0"/>
              <a:t>It provides "only" a quadratic speedup, unlike other quantum algorithms, which can provide exponential speedup over their classical counterparts. </a:t>
            </a:r>
            <a:endParaRPr dirty="0"/>
          </a:p>
          <a:p>
            <a:pPr marL="317500" lvl="0" indent="0" algn="l" rtl="0">
              <a:lnSpc>
                <a:spcPct val="115000"/>
              </a:lnSpc>
              <a:spcBef>
                <a:spcPts val="600"/>
              </a:spcBef>
              <a:spcAft>
                <a:spcPts val="0"/>
              </a:spcAft>
              <a:buNone/>
            </a:pPr>
            <a:endParaRPr dirty="0"/>
          </a:p>
          <a:p>
            <a:pPr marL="317500" lvl="0" indent="0" algn="l" rtl="0">
              <a:lnSpc>
                <a:spcPct val="115000"/>
              </a:lnSpc>
              <a:spcBef>
                <a:spcPts val="600"/>
              </a:spcBef>
              <a:spcAft>
                <a:spcPts val="0"/>
              </a:spcAft>
              <a:buNone/>
            </a:pPr>
            <a:endParaRPr dirty="0">
              <a:solidFill>
                <a:srgbClr val="212121"/>
              </a:solidFill>
            </a:endParaRPr>
          </a:p>
          <a:p>
            <a:pPr marL="317500" lvl="0" indent="0" algn="l" rtl="0">
              <a:lnSpc>
                <a:spcPct val="115000"/>
              </a:lnSpc>
              <a:spcBef>
                <a:spcPts val="600"/>
              </a:spcBef>
              <a:spcAft>
                <a:spcPts val="0"/>
              </a:spcAft>
              <a:buNone/>
            </a:pPr>
            <a:endParaRPr sz="1200" dirty="0">
              <a:solidFill>
                <a:srgbClr val="212121"/>
              </a:solidFill>
              <a:highlight>
                <a:srgbClr val="FFFFFF"/>
              </a:highlight>
              <a:latin typeface="Roboto"/>
              <a:ea typeface="Roboto"/>
              <a:cs typeface="Roboto"/>
              <a:sym typeface="Roboto"/>
            </a:endParaRPr>
          </a:p>
          <a:p>
            <a:pPr marL="0" lvl="0" indent="0" algn="l" rtl="0">
              <a:spcBef>
                <a:spcPts val="1417"/>
              </a:spcBef>
              <a:spcAft>
                <a:spcPts val="0"/>
              </a:spcAft>
              <a:buNone/>
            </a:pPr>
            <a:endParaRPr dirty="0"/>
          </a:p>
          <a:p>
            <a:pPr marL="317500" lvl="0" indent="0" algn="l" rtl="0">
              <a:spcBef>
                <a:spcPts val="1134"/>
              </a:spcBef>
              <a:spcAft>
                <a:spcPts val="0"/>
              </a:spcAft>
              <a:buNone/>
            </a:pPr>
            <a:endParaRPr b="0" dirty="0"/>
          </a:p>
          <a:p>
            <a:pPr marL="0" lvl="0" indent="0" algn="l" rtl="0">
              <a:spcBef>
                <a:spcPts val="1134"/>
              </a:spcBef>
              <a:spcAft>
                <a:spcPts val="0"/>
              </a:spcAft>
              <a:buNone/>
            </a:pPr>
            <a:endParaRPr dirty="0"/>
          </a:p>
        </p:txBody>
      </p:sp>
      <p:sp>
        <p:nvSpPr>
          <p:cNvPr id="772" name="Google Shape;772;gca6c4a9396_0_1065"/>
          <p:cNvSpPr txBox="1">
            <a:spLocks noGrp="1"/>
          </p:cNvSpPr>
          <p:nvPr>
            <p:ph type="body" idx="2"/>
          </p:nvPr>
        </p:nvSpPr>
        <p:spPr>
          <a:xfrm>
            <a:off x="747675" y="84179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Grover's Quantum Search Algorithm → What it is </a:t>
            </a:r>
            <a:endParaRPr dirty="0"/>
          </a:p>
        </p:txBody>
      </p:sp>
      <p:sp>
        <p:nvSpPr>
          <p:cNvPr id="13" name="Google Shape;1606;gca6c4a9396_0_1274">
            <a:extLst>
              <a:ext uri="{FF2B5EF4-FFF2-40B4-BE49-F238E27FC236}">
                <a16:creationId xmlns:a16="http://schemas.microsoft.com/office/drawing/2014/main" id="{A9CED566-78D5-4144-B61A-709B96EA16E6}"/>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968A3AA3-6D27-FD4F-B967-F80B27923633}"/>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3BAF94DE-861F-9848-9BCD-97DCE6C8B78D}"/>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A6C24007-CFF1-E745-B841-D67BA8FD00EA}"/>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D94025ED-8C9C-9843-839B-9346AB0D8809}"/>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A8C715C5-6931-5941-868F-B914BEA70C47}"/>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37C65AA8-9E63-264D-AB1F-06518D271F05}"/>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E50A16BA-D603-3E4E-B85F-35093A3174F6}"/>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gca6c4a9396_0_1097"/>
          <p:cNvSpPr txBox="1">
            <a:spLocks noGrp="1"/>
          </p:cNvSpPr>
          <p:nvPr>
            <p:ph type="title"/>
          </p:nvPr>
        </p:nvSpPr>
        <p:spPr>
          <a:xfrm>
            <a:off x="664200" y="51255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Circuitry </a:t>
            </a:r>
            <a:endParaRPr dirty="0"/>
          </a:p>
        </p:txBody>
      </p:sp>
      <p:sp>
        <p:nvSpPr>
          <p:cNvPr id="817" name="Google Shape;817;gca6c4a9396_0_1097"/>
          <p:cNvSpPr txBox="1">
            <a:spLocks noGrp="1"/>
          </p:cNvSpPr>
          <p:nvPr>
            <p:ph type="body" idx="2"/>
          </p:nvPr>
        </p:nvSpPr>
        <p:spPr>
          <a:xfrm>
            <a:off x="747686" y="830635"/>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Grover's Quantum Search  Algorithm  → Implementation </a:t>
            </a:r>
            <a:endParaRPr dirty="0"/>
          </a:p>
        </p:txBody>
      </p:sp>
      <p:sp>
        <p:nvSpPr>
          <p:cNvPr id="826" name="Google Shape;826;gca6c4a9396_0_1097"/>
          <p:cNvSpPr txBox="1">
            <a:spLocks noGrp="1"/>
          </p:cNvSpPr>
          <p:nvPr>
            <p:ph type="body" idx="1"/>
          </p:nvPr>
        </p:nvSpPr>
        <p:spPr>
          <a:xfrm>
            <a:off x="397350" y="1410797"/>
            <a:ext cx="4017300" cy="1737900"/>
          </a:xfrm>
          <a:prstGeom prst="rect">
            <a:avLst/>
          </a:prstGeom>
          <a:noFill/>
          <a:ln>
            <a:noFill/>
          </a:ln>
        </p:spPr>
        <p:txBody>
          <a:bodyPr spcFirstLastPara="1" wrap="square" lIns="0" tIns="0" rIns="0" bIns="0" anchor="t" anchorCtr="0">
            <a:noAutofit/>
          </a:bodyPr>
          <a:lstStyle/>
          <a:p>
            <a:pPr marL="276225" lvl="0" indent="-276225" algn="l" rtl="0">
              <a:spcBef>
                <a:spcPts val="900"/>
              </a:spcBef>
              <a:spcAft>
                <a:spcPts val="0"/>
              </a:spcAft>
              <a:buClr>
                <a:schemeClr val="dk2"/>
              </a:buClr>
              <a:buSzPts val="1400"/>
              <a:buChar char="‒"/>
            </a:pPr>
            <a:r>
              <a:rPr lang="en-GB" b="0" dirty="0"/>
              <a:t>There are two ways to go about implementing QSVM </a:t>
            </a:r>
          </a:p>
          <a:p>
            <a:pPr marL="568325" lvl="2" indent="-222250" algn="l" rtl="0">
              <a:spcBef>
                <a:spcPts val="900"/>
              </a:spcBef>
              <a:spcAft>
                <a:spcPts val="0"/>
              </a:spcAft>
              <a:buSzPts val="1800"/>
              <a:buChar char="•"/>
            </a:pPr>
            <a:r>
              <a:rPr lang="en-GB" dirty="0"/>
              <a:t> In built </a:t>
            </a:r>
            <a:r>
              <a:rPr lang="en-GB" dirty="0" err="1"/>
              <a:t>Qiskit</a:t>
            </a:r>
            <a:r>
              <a:rPr lang="en-GB" dirty="0"/>
              <a:t> function </a:t>
            </a:r>
          </a:p>
          <a:p>
            <a:pPr marL="568325" lvl="2" indent="-222250" algn="l" rtl="0">
              <a:spcBef>
                <a:spcPts val="900"/>
              </a:spcBef>
              <a:spcAft>
                <a:spcPts val="0"/>
              </a:spcAft>
              <a:buSzPts val="1800"/>
              <a:buChar char="•"/>
            </a:pPr>
            <a:r>
              <a:rPr lang="en-GB" dirty="0"/>
              <a:t>Build out the quantum circuit </a:t>
            </a:r>
          </a:p>
          <a:p>
            <a:pPr marL="276225" lvl="0" indent="-187325" algn="l" rtl="0">
              <a:spcBef>
                <a:spcPts val="900"/>
              </a:spcBef>
              <a:spcAft>
                <a:spcPts val="0"/>
              </a:spcAft>
              <a:buClr>
                <a:schemeClr val="dk2"/>
              </a:buClr>
              <a:buSzPts val="1400"/>
              <a:buFont typeface="Arial"/>
              <a:buNone/>
            </a:pPr>
            <a:endParaRPr dirty="0"/>
          </a:p>
        </p:txBody>
      </p:sp>
      <p:sp>
        <p:nvSpPr>
          <p:cNvPr id="827" name="Google Shape;827;gca6c4a9396_0_1097"/>
          <p:cNvSpPr txBox="1">
            <a:spLocks noGrp="1"/>
          </p:cNvSpPr>
          <p:nvPr>
            <p:ph type="body" idx="1"/>
          </p:nvPr>
        </p:nvSpPr>
        <p:spPr>
          <a:xfrm>
            <a:off x="6203725" y="4290000"/>
            <a:ext cx="2552100" cy="3642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sz="600" b="0"/>
              <a:t>[2] </a:t>
            </a:r>
            <a:r>
              <a:rPr lang="en-GB" sz="600" b="0">
                <a:highlight>
                  <a:srgbClr val="FFFFFF"/>
                </a:highlight>
                <a:latin typeface="Helvetica Neue"/>
                <a:ea typeface="Helvetica Neue"/>
                <a:cs typeface="Helvetica Neue"/>
                <a:sym typeface="Helvetica Neue"/>
              </a:rPr>
              <a:t>P.A McRae , M. Hilkea M (Dec 2020)</a:t>
            </a:r>
            <a:r>
              <a:rPr lang="en-GB" sz="600" b="0">
                <a:highlight>
                  <a:srgbClr val="E4E8EE"/>
                </a:highlight>
                <a:latin typeface="Arial"/>
                <a:ea typeface="Arial"/>
                <a:cs typeface="Arial"/>
                <a:sym typeface="Arial"/>
              </a:rPr>
              <a:t> </a:t>
            </a:r>
            <a:endParaRPr sz="600" b="0"/>
          </a:p>
        </p:txBody>
      </p:sp>
      <p:pic>
        <p:nvPicPr>
          <p:cNvPr id="828" name="Google Shape;828;gca6c4a9396_0_1097"/>
          <p:cNvPicPr preferRelativeResize="0"/>
          <p:nvPr/>
        </p:nvPicPr>
        <p:blipFill>
          <a:blip r:embed="rId3">
            <a:alphaModFix/>
          </a:blip>
          <a:stretch>
            <a:fillRect/>
          </a:stretch>
        </p:blipFill>
        <p:spPr>
          <a:xfrm>
            <a:off x="482975" y="3310222"/>
            <a:ext cx="3581400" cy="209550"/>
          </a:xfrm>
          <a:prstGeom prst="rect">
            <a:avLst/>
          </a:prstGeom>
          <a:noFill/>
          <a:ln>
            <a:noFill/>
          </a:ln>
        </p:spPr>
      </p:pic>
      <p:pic>
        <p:nvPicPr>
          <p:cNvPr id="829" name="Google Shape;829;gca6c4a9396_0_1097"/>
          <p:cNvPicPr preferRelativeResize="0"/>
          <p:nvPr/>
        </p:nvPicPr>
        <p:blipFill rotWithShape="1">
          <a:blip r:embed="rId4">
            <a:alphaModFix/>
          </a:blip>
          <a:srcRect l="11605" r="18776"/>
          <a:stretch/>
        </p:blipFill>
        <p:spPr>
          <a:xfrm>
            <a:off x="482975" y="3561700"/>
            <a:ext cx="3846050" cy="428625"/>
          </a:xfrm>
          <a:prstGeom prst="rect">
            <a:avLst/>
          </a:prstGeom>
          <a:noFill/>
          <a:ln>
            <a:noFill/>
          </a:ln>
        </p:spPr>
      </p:pic>
      <p:pic>
        <p:nvPicPr>
          <p:cNvPr id="830" name="Google Shape;830;gca6c4a9396_0_1097"/>
          <p:cNvPicPr preferRelativeResize="0"/>
          <p:nvPr/>
        </p:nvPicPr>
        <p:blipFill>
          <a:blip r:embed="rId5">
            <a:alphaModFix/>
          </a:blip>
          <a:stretch>
            <a:fillRect/>
          </a:stretch>
        </p:blipFill>
        <p:spPr>
          <a:xfrm>
            <a:off x="4179463" y="1468300"/>
            <a:ext cx="4829175" cy="1752600"/>
          </a:xfrm>
          <a:prstGeom prst="rect">
            <a:avLst/>
          </a:prstGeom>
          <a:noFill/>
          <a:ln>
            <a:noFill/>
          </a:ln>
        </p:spPr>
      </p:pic>
      <p:sp>
        <p:nvSpPr>
          <p:cNvPr id="17" name="Google Shape;1606;gca6c4a9396_0_1274">
            <a:extLst>
              <a:ext uri="{FF2B5EF4-FFF2-40B4-BE49-F238E27FC236}">
                <a16:creationId xmlns:a16="http://schemas.microsoft.com/office/drawing/2014/main" id="{346E5F62-F99E-B541-92C0-CF09C2FC9031}"/>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8" name="Google Shape;1607;gca6c4a9396_0_1274">
            <a:extLst>
              <a:ext uri="{FF2B5EF4-FFF2-40B4-BE49-F238E27FC236}">
                <a16:creationId xmlns:a16="http://schemas.microsoft.com/office/drawing/2014/main" id="{C450B2D6-2807-384D-82F9-4B1E084F6BD4}"/>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9" name="Google Shape;1608;gca6c4a9396_0_1274">
            <a:extLst>
              <a:ext uri="{FF2B5EF4-FFF2-40B4-BE49-F238E27FC236}">
                <a16:creationId xmlns:a16="http://schemas.microsoft.com/office/drawing/2014/main" id="{FCC1802A-A00F-BD41-AFCD-B9EA2F8D793A}"/>
              </a:ext>
            </a:extLst>
          </p:cNvPr>
          <p:cNvSpPr/>
          <p:nvPr/>
        </p:nvSpPr>
        <p:spPr>
          <a:xfrm>
            <a:off x="2465770" y="92104"/>
            <a:ext cx="1055141"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0" name="Google Shape;1609;gca6c4a9396_0_1274">
            <a:extLst>
              <a:ext uri="{FF2B5EF4-FFF2-40B4-BE49-F238E27FC236}">
                <a16:creationId xmlns:a16="http://schemas.microsoft.com/office/drawing/2014/main" id="{76E4F4F2-FAC2-2F4A-A57A-C939DF40AA2B}"/>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21" name="Google Shape;1610;gca6c4a9396_0_1274">
            <a:extLst>
              <a:ext uri="{FF2B5EF4-FFF2-40B4-BE49-F238E27FC236}">
                <a16:creationId xmlns:a16="http://schemas.microsoft.com/office/drawing/2014/main" id="{2EE86EA3-237C-214F-9C06-871AE823F3A7}"/>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2" name="Google Shape;1611;gca6c4a9396_0_1274">
            <a:extLst>
              <a:ext uri="{FF2B5EF4-FFF2-40B4-BE49-F238E27FC236}">
                <a16:creationId xmlns:a16="http://schemas.microsoft.com/office/drawing/2014/main" id="{AACA4BFE-61A9-BA44-BE5F-7544C057A06F}"/>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3" name="Google Shape;1612;gca6c4a9396_0_1274">
            <a:extLst>
              <a:ext uri="{FF2B5EF4-FFF2-40B4-BE49-F238E27FC236}">
                <a16:creationId xmlns:a16="http://schemas.microsoft.com/office/drawing/2014/main" id="{04008378-521D-724C-A4F5-C93B0B24885D}"/>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4" name="Google Shape;1613;gca6c4a9396_0_1274">
            <a:extLst>
              <a:ext uri="{FF2B5EF4-FFF2-40B4-BE49-F238E27FC236}">
                <a16:creationId xmlns:a16="http://schemas.microsoft.com/office/drawing/2014/main" id="{E8170594-5F16-4C41-A976-8536A91FA75D}"/>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gca6c4a9396_0_341"/>
          <p:cNvSpPr txBox="1">
            <a:spLocks noGrp="1"/>
          </p:cNvSpPr>
          <p:nvPr>
            <p:ph type="title"/>
          </p:nvPr>
        </p:nvSpPr>
        <p:spPr>
          <a:xfrm>
            <a:off x="693025" y="413887"/>
            <a:ext cx="76365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sp>
        <p:nvSpPr>
          <p:cNvPr id="1197" name="Google Shape;1197;gca6c4a9396_0_341"/>
          <p:cNvSpPr txBox="1">
            <a:spLocks noGrp="1"/>
          </p:cNvSpPr>
          <p:nvPr>
            <p:ph type="body" idx="2"/>
          </p:nvPr>
        </p:nvSpPr>
        <p:spPr>
          <a:xfrm>
            <a:off x="747625" y="83508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Taking measurements</a:t>
            </a:r>
            <a:endParaRPr dirty="0"/>
          </a:p>
        </p:txBody>
      </p:sp>
      <p:pic>
        <p:nvPicPr>
          <p:cNvPr id="16" name="Picture 15" descr="Chart&#10;&#10;Description automatically generated">
            <a:extLst>
              <a:ext uri="{FF2B5EF4-FFF2-40B4-BE49-F238E27FC236}">
                <a16:creationId xmlns:a16="http://schemas.microsoft.com/office/drawing/2014/main" id="{CBA2F641-CEFA-6F46-A3AA-5F0401F2082F}"/>
              </a:ext>
            </a:extLst>
          </p:cNvPr>
          <p:cNvPicPr>
            <a:picLocks noChangeAspect="1"/>
          </p:cNvPicPr>
          <p:nvPr/>
        </p:nvPicPr>
        <p:blipFill rotWithShape="1">
          <a:blip r:embed="rId3"/>
          <a:srcRect t="66492"/>
          <a:stretch/>
        </p:blipFill>
        <p:spPr>
          <a:xfrm>
            <a:off x="747625" y="2059011"/>
            <a:ext cx="7331362" cy="156810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2" name="Google Shape;1606;gca6c4a9396_0_1274">
            <a:extLst>
              <a:ext uri="{FF2B5EF4-FFF2-40B4-BE49-F238E27FC236}">
                <a16:creationId xmlns:a16="http://schemas.microsoft.com/office/drawing/2014/main" id="{8F2EE1C4-C3BC-4E4F-A58E-0E9D7CB18667}"/>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3" name="Google Shape;1607;gca6c4a9396_0_1274">
            <a:extLst>
              <a:ext uri="{FF2B5EF4-FFF2-40B4-BE49-F238E27FC236}">
                <a16:creationId xmlns:a16="http://schemas.microsoft.com/office/drawing/2014/main" id="{F6AA68B1-F83D-F34C-AEBA-33E83BBC3B79}"/>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4" name="Google Shape;1608;gca6c4a9396_0_1274">
            <a:extLst>
              <a:ext uri="{FF2B5EF4-FFF2-40B4-BE49-F238E27FC236}">
                <a16:creationId xmlns:a16="http://schemas.microsoft.com/office/drawing/2014/main" id="{8B84134B-CCB7-4740-B44B-E8C17503CEBD}"/>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5" name="Google Shape;1609;gca6c4a9396_0_1274">
            <a:extLst>
              <a:ext uri="{FF2B5EF4-FFF2-40B4-BE49-F238E27FC236}">
                <a16:creationId xmlns:a16="http://schemas.microsoft.com/office/drawing/2014/main" id="{CEC2300D-9514-574D-BF10-556D0C02704C}"/>
              </a:ext>
            </a:extLst>
          </p:cNvPr>
          <p:cNvSpPr/>
          <p:nvPr/>
        </p:nvSpPr>
        <p:spPr>
          <a:xfrm>
            <a:off x="3381821" y="92104"/>
            <a:ext cx="121783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6" name="Google Shape;1610;gca6c4a9396_0_1274">
            <a:extLst>
              <a:ext uri="{FF2B5EF4-FFF2-40B4-BE49-F238E27FC236}">
                <a16:creationId xmlns:a16="http://schemas.microsoft.com/office/drawing/2014/main" id="{9ACC2684-40D6-AC49-9067-19CD9854CC22}"/>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7" name="Google Shape;1611;gca6c4a9396_0_1274">
            <a:extLst>
              <a:ext uri="{FF2B5EF4-FFF2-40B4-BE49-F238E27FC236}">
                <a16:creationId xmlns:a16="http://schemas.microsoft.com/office/drawing/2014/main" id="{C771B69A-ACA7-CC4A-9630-078812BAE0A7}"/>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8" name="Google Shape;1612;gca6c4a9396_0_1274">
            <a:extLst>
              <a:ext uri="{FF2B5EF4-FFF2-40B4-BE49-F238E27FC236}">
                <a16:creationId xmlns:a16="http://schemas.microsoft.com/office/drawing/2014/main" id="{FCA7DD4B-4215-D74A-92F7-06EC414470E3}"/>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9" name="Google Shape;1613;gca6c4a9396_0_1274">
            <a:extLst>
              <a:ext uri="{FF2B5EF4-FFF2-40B4-BE49-F238E27FC236}">
                <a16:creationId xmlns:a16="http://schemas.microsoft.com/office/drawing/2014/main" id="{C7493390-E065-E94D-8862-D8ACD512E743}"/>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gca6c4a9396_0_341"/>
          <p:cNvSpPr txBox="1">
            <a:spLocks noGrp="1"/>
          </p:cNvSpPr>
          <p:nvPr>
            <p:ph type="title"/>
          </p:nvPr>
        </p:nvSpPr>
        <p:spPr>
          <a:xfrm>
            <a:off x="548225" y="447387"/>
            <a:ext cx="76365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pic>
        <p:nvPicPr>
          <p:cNvPr id="1194" name="Google Shape;1194;gca6c4a9396_0_341"/>
          <p:cNvPicPr preferRelativeResize="0"/>
          <p:nvPr/>
        </p:nvPicPr>
        <p:blipFill rotWithShape="1">
          <a:blip r:embed="rId3">
            <a:alphaModFix/>
          </a:blip>
          <a:srcRect b="3194"/>
          <a:stretch/>
        </p:blipFill>
        <p:spPr>
          <a:xfrm>
            <a:off x="348625" y="1573475"/>
            <a:ext cx="4593574" cy="2934950"/>
          </a:xfrm>
          <a:prstGeom prst="rect">
            <a:avLst/>
          </a:prstGeom>
          <a:noFill/>
          <a:ln>
            <a:noFill/>
          </a:ln>
        </p:spPr>
      </p:pic>
      <p:pic>
        <p:nvPicPr>
          <p:cNvPr id="1195" name="Google Shape;1195;gca6c4a9396_0_341"/>
          <p:cNvPicPr preferRelativeResize="0"/>
          <p:nvPr/>
        </p:nvPicPr>
        <p:blipFill rotWithShape="1">
          <a:blip r:embed="rId3">
            <a:alphaModFix/>
          </a:blip>
          <a:srcRect l="38721" b="3194"/>
          <a:stretch/>
        </p:blipFill>
        <p:spPr>
          <a:xfrm>
            <a:off x="5992600" y="1573475"/>
            <a:ext cx="2814924" cy="2934950"/>
          </a:xfrm>
          <a:prstGeom prst="rect">
            <a:avLst/>
          </a:prstGeom>
          <a:noFill/>
          <a:ln>
            <a:noFill/>
          </a:ln>
        </p:spPr>
      </p:pic>
      <p:sp>
        <p:nvSpPr>
          <p:cNvPr id="1196" name="Google Shape;1196;gca6c4a9396_0_341"/>
          <p:cNvSpPr/>
          <p:nvPr/>
        </p:nvSpPr>
        <p:spPr>
          <a:xfrm>
            <a:off x="5169238" y="2970663"/>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gca6c4a9396_0_341"/>
          <p:cNvSpPr txBox="1">
            <a:spLocks noGrp="1"/>
          </p:cNvSpPr>
          <p:nvPr>
            <p:ph type="body" idx="2"/>
          </p:nvPr>
        </p:nvSpPr>
        <p:spPr>
          <a:xfrm>
            <a:off x="652862" y="839733"/>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Taking measurements</a:t>
            </a:r>
            <a:endParaRPr dirty="0"/>
          </a:p>
        </p:txBody>
      </p:sp>
      <p:pic>
        <p:nvPicPr>
          <p:cNvPr id="1198" name="Google Shape;1198;gca6c4a9396_0_341"/>
          <p:cNvPicPr preferRelativeResize="0"/>
          <p:nvPr/>
        </p:nvPicPr>
        <p:blipFill>
          <a:blip r:embed="rId4">
            <a:alphaModFix/>
          </a:blip>
          <a:stretch>
            <a:fillRect/>
          </a:stretch>
        </p:blipFill>
        <p:spPr>
          <a:xfrm>
            <a:off x="5635797" y="3881250"/>
            <a:ext cx="401725" cy="511275"/>
          </a:xfrm>
          <a:prstGeom prst="rect">
            <a:avLst/>
          </a:prstGeom>
          <a:noFill/>
          <a:ln>
            <a:noFill/>
          </a:ln>
        </p:spPr>
      </p:pic>
      <p:sp>
        <p:nvSpPr>
          <p:cNvPr id="24" name="Google Shape;1606;gca6c4a9396_0_1274">
            <a:extLst>
              <a:ext uri="{FF2B5EF4-FFF2-40B4-BE49-F238E27FC236}">
                <a16:creationId xmlns:a16="http://schemas.microsoft.com/office/drawing/2014/main" id="{185009BB-595D-4549-8FC8-0065BDF89872}"/>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5" name="Google Shape;1607;gca6c4a9396_0_1274">
            <a:extLst>
              <a:ext uri="{FF2B5EF4-FFF2-40B4-BE49-F238E27FC236}">
                <a16:creationId xmlns:a16="http://schemas.microsoft.com/office/drawing/2014/main" id="{647E2760-D79E-D942-B316-73C3A43D0913}"/>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6" name="Google Shape;1608;gca6c4a9396_0_1274">
            <a:extLst>
              <a:ext uri="{FF2B5EF4-FFF2-40B4-BE49-F238E27FC236}">
                <a16:creationId xmlns:a16="http://schemas.microsoft.com/office/drawing/2014/main" id="{F8DB0242-4E73-0848-81B1-3FC9A7C803A1}"/>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7" name="Google Shape;1609;gca6c4a9396_0_1274">
            <a:extLst>
              <a:ext uri="{FF2B5EF4-FFF2-40B4-BE49-F238E27FC236}">
                <a16:creationId xmlns:a16="http://schemas.microsoft.com/office/drawing/2014/main" id="{782877C8-757B-BC4C-8CC6-AF65C3201EAA}"/>
              </a:ext>
            </a:extLst>
          </p:cNvPr>
          <p:cNvSpPr/>
          <p:nvPr/>
        </p:nvSpPr>
        <p:spPr>
          <a:xfrm>
            <a:off x="3381821" y="92104"/>
            <a:ext cx="121783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8" name="Google Shape;1610;gca6c4a9396_0_1274">
            <a:extLst>
              <a:ext uri="{FF2B5EF4-FFF2-40B4-BE49-F238E27FC236}">
                <a16:creationId xmlns:a16="http://schemas.microsoft.com/office/drawing/2014/main" id="{140AE1D6-701D-6145-A2C8-DF03FCC1DAC4}"/>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9" name="Google Shape;1611;gca6c4a9396_0_1274">
            <a:extLst>
              <a:ext uri="{FF2B5EF4-FFF2-40B4-BE49-F238E27FC236}">
                <a16:creationId xmlns:a16="http://schemas.microsoft.com/office/drawing/2014/main" id="{1C74740F-FFAA-C045-AC38-D910C2A7B1CA}"/>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0" name="Google Shape;1612;gca6c4a9396_0_1274">
            <a:extLst>
              <a:ext uri="{FF2B5EF4-FFF2-40B4-BE49-F238E27FC236}">
                <a16:creationId xmlns:a16="http://schemas.microsoft.com/office/drawing/2014/main" id="{9618605E-5E59-514B-A0B2-8941B5245F41}"/>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1" name="Google Shape;1613;gca6c4a9396_0_1274">
            <a:extLst>
              <a:ext uri="{FF2B5EF4-FFF2-40B4-BE49-F238E27FC236}">
                <a16:creationId xmlns:a16="http://schemas.microsoft.com/office/drawing/2014/main" id="{ECE096A4-B52F-DC4B-82AA-5CA838896978}"/>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2962142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Google Shape;1203;gca6c4a9396_0_120"/>
          <p:cNvSpPr txBox="1">
            <a:spLocks noGrp="1"/>
          </p:cNvSpPr>
          <p:nvPr>
            <p:ph type="title"/>
          </p:nvPr>
        </p:nvSpPr>
        <p:spPr>
          <a:xfrm>
            <a:off x="643800" y="417450"/>
            <a:ext cx="76365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pic>
        <p:nvPicPr>
          <p:cNvPr id="1212" name="Google Shape;1212;gca6c4a9396_0_120"/>
          <p:cNvPicPr preferRelativeResize="0"/>
          <p:nvPr/>
        </p:nvPicPr>
        <p:blipFill rotWithShape="1">
          <a:blip r:embed="rId3">
            <a:alphaModFix/>
          </a:blip>
          <a:srcRect l="38721" b="3194"/>
          <a:stretch/>
        </p:blipFill>
        <p:spPr>
          <a:xfrm>
            <a:off x="477687" y="1580500"/>
            <a:ext cx="2814924" cy="2934950"/>
          </a:xfrm>
          <a:prstGeom prst="rect">
            <a:avLst/>
          </a:prstGeom>
          <a:noFill/>
          <a:ln>
            <a:noFill/>
          </a:ln>
        </p:spPr>
      </p:pic>
      <p:sp>
        <p:nvSpPr>
          <p:cNvPr id="1213" name="Google Shape;1213;gca6c4a9396_0_120"/>
          <p:cNvSpPr/>
          <p:nvPr/>
        </p:nvSpPr>
        <p:spPr>
          <a:xfrm>
            <a:off x="3737550" y="2738888"/>
            <a:ext cx="724500" cy="421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gca6c4a9396_0_120"/>
          <p:cNvSpPr txBox="1">
            <a:spLocks noGrp="1"/>
          </p:cNvSpPr>
          <p:nvPr>
            <p:ph type="body" idx="2"/>
          </p:nvPr>
        </p:nvSpPr>
        <p:spPr>
          <a:xfrm>
            <a:off x="747550" y="82385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Taking measurements</a:t>
            </a:r>
            <a:endParaRPr dirty="0"/>
          </a:p>
        </p:txBody>
      </p:sp>
      <p:pic>
        <p:nvPicPr>
          <p:cNvPr id="1215" name="Google Shape;1215;gca6c4a9396_0_120"/>
          <p:cNvPicPr preferRelativeResize="0"/>
          <p:nvPr/>
        </p:nvPicPr>
        <p:blipFill>
          <a:blip r:embed="rId4">
            <a:alphaModFix/>
          </a:blip>
          <a:stretch>
            <a:fillRect/>
          </a:stretch>
        </p:blipFill>
        <p:spPr>
          <a:xfrm>
            <a:off x="4683649" y="2738900"/>
            <a:ext cx="4283526" cy="421200"/>
          </a:xfrm>
          <a:prstGeom prst="rect">
            <a:avLst/>
          </a:prstGeom>
          <a:noFill/>
          <a:ln>
            <a:noFill/>
          </a:ln>
          <a:effectLst>
            <a:outerShdw blurRad="57150" dist="19050" dir="5400000" algn="bl" rotWithShape="0">
              <a:srgbClr val="000000">
                <a:alpha val="40000"/>
              </a:srgbClr>
            </a:outerShdw>
          </a:effectLst>
        </p:spPr>
      </p:pic>
      <p:sp>
        <p:nvSpPr>
          <p:cNvPr id="23" name="Google Shape;1606;gca6c4a9396_0_1274">
            <a:extLst>
              <a:ext uri="{FF2B5EF4-FFF2-40B4-BE49-F238E27FC236}">
                <a16:creationId xmlns:a16="http://schemas.microsoft.com/office/drawing/2014/main" id="{44CF2399-26B4-214F-A9C2-ADE6B693AF3F}"/>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4" name="Google Shape;1607;gca6c4a9396_0_1274">
            <a:extLst>
              <a:ext uri="{FF2B5EF4-FFF2-40B4-BE49-F238E27FC236}">
                <a16:creationId xmlns:a16="http://schemas.microsoft.com/office/drawing/2014/main" id="{43E303E0-299D-D248-AFA5-813D567ED8A1}"/>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5" name="Google Shape;1608;gca6c4a9396_0_1274">
            <a:extLst>
              <a:ext uri="{FF2B5EF4-FFF2-40B4-BE49-F238E27FC236}">
                <a16:creationId xmlns:a16="http://schemas.microsoft.com/office/drawing/2014/main" id="{0D6F41B1-52C7-DC42-AC36-70A54D7B4521}"/>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6" name="Google Shape;1609;gca6c4a9396_0_1274">
            <a:extLst>
              <a:ext uri="{FF2B5EF4-FFF2-40B4-BE49-F238E27FC236}">
                <a16:creationId xmlns:a16="http://schemas.microsoft.com/office/drawing/2014/main" id="{90D217F9-8858-7141-95E8-7F2BA0362F79}"/>
              </a:ext>
            </a:extLst>
          </p:cNvPr>
          <p:cNvSpPr/>
          <p:nvPr/>
        </p:nvSpPr>
        <p:spPr>
          <a:xfrm>
            <a:off x="3381821" y="92104"/>
            <a:ext cx="121783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7" name="Google Shape;1610;gca6c4a9396_0_1274">
            <a:extLst>
              <a:ext uri="{FF2B5EF4-FFF2-40B4-BE49-F238E27FC236}">
                <a16:creationId xmlns:a16="http://schemas.microsoft.com/office/drawing/2014/main" id="{F01A4905-A517-8F41-858A-A350AC06CCDB}"/>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8" name="Google Shape;1611;gca6c4a9396_0_1274">
            <a:extLst>
              <a:ext uri="{FF2B5EF4-FFF2-40B4-BE49-F238E27FC236}">
                <a16:creationId xmlns:a16="http://schemas.microsoft.com/office/drawing/2014/main" id="{629A283F-D5D7-814B-A089-0BC04197495E}"/>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9" name="Google Shape;1612;gca6c4a9396_0_1274">
            <a:extLst>
              <a:ext uri="{FF2B5EF4-FFF2-40B4-BE49-F238E27FC236}">
                <a16:creationId xmlns:a16="http://schemas.microsoft.com/office/drawing/2014/main" id="{7B7C78B3-809A-2840-9256-85380A20349E}"/>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0" name="Google Shape;1613;gca6c4a9396_0_1274">
            <a:extLst>
              <a:ext uri="{FF2B5EF4-FFF2-40B4-BE49-F238E27FC236}">
                <a16:creationId xmlns:a16="http://schemas.microsoft.com/office/drawing/2014/main" id="{72FBDF19-95E1-E84A-A4E5-81CB9BB21548}"/>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sp>
        <p:nvSpPr>
          <p:cNvPr id="1234" name="Google Shape;1234;gca6c4a9396_0_1214"/>
          <p:cNvSpPr txBox="1">
            <a:spLocks noGrp="1"/>
          </p:cNvSpPr>
          <p:nvPr>
            <p:ph type="title"/>
          </p:nvPr>
        </p:nvSpPr>
        <p:spPr>
          <a:xfrm>
            <a:off x="654369" y="479962"/>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sp>
        <p:nvSpPr>
          <p:cNvPr id="1243" name="Google Shape;1243;gca6c4a9396_0_1214"/>
          <p:cNvSpPr txBox="1">
            <a:spLocks noGrp="1"/>
          </p:cNvSpPr>
          <p:nvPr>
            <p:ph type="body" idx="2"/>
          </p:nvPr>
        </p:nvSpPr>
        <p:spPr>
          <a:xfrm>
            <a:off x="729812" y="85865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IBM Quantum Computer →  Simulation </a:t>
            </a:r>
            <a:endParaRPr dirty="0"/>
          </a:p>
        </p:txBody>
      </p:sp>
      <p:pic>
        <p:nvPicPr>
          <p:cNvPr id="1244" name="Google Shape;1244;gca6c4a9396_0_1214"/>
          <p:cNvPicPr preferRelativeResize="0"/>
          <p:nvPr/>
        </p:nvPicPr>
        <p:blipFill rotWithShape="1">
          <a:blip r:embed="rId3">
            <a:alphaModFix/>
          </a:blip>
          <a:srcRect b="67244"/>
          <a:stretch/>
        </p:blipFill>
        <p:spPr>
          <a:xfrm>
            <a:off x="2203925" y="1840550"/>
            <a:ext cx="4633677" cy="491375"/>
          </a:xfrm>
          <a:prstGeom prst="rect">
            <a:avLst/>
          </a:prstGeom>
          <a:noFill/>
          <a:ln>
            <a:noFill/>
          </a:ln>
          <a:effectLst>
            <a:outerShdw blurRad="57150" dist="19050" dir="5400000" algn="bl" rotWithShape="0">
              <a:srgbClr val="000000">
                <a:alpha val="40000"/>
              </a:srgbClr>
            </a:outerShdw>
          </a:effectLst>
        </p:spPr>
      </p:pic>
      <p:pic>
        <p:nvPicPr>
          <p:cNvPr id="1245" name="Google Shape;1245;gca6c4a9396_0_1214"/>
          <p:cNvPicPr preferRelativeResize="0"/>
          <p:nvPr/>
        </p:nvPicPr>
        <p:blipFill rotWithShape="1">
          <a:blip r:embed="rId3">
            <a:alphaModFix/>
          </a:blip>
          <a:srcRect t="34856" b="32386"/>
          <a:stretch/>
        </p:blipFill>
        <p:spPr>
          <a:xfrm>
            <a:off x="2203925" y="2837325"/>
            <a:ext cx="4633675" cy="491375"/>
          </a:xfrm>
          <a:prstGeom prst="rect">
            <a:avLst/>
          </a:prstGeom>
          <a:noFill/>
          <a:ln>
            <a:noFill/>
          </a:ln>
          <a:effectLst>
            <a:outerShdw blurRad="57150" dist="19050" dir="5400000" algn="bl" rotWithShape="0">
              <a:srgbClr val="000000">
                <a:alpha val="40000"/>
              </a:srgbClr>
            </a:outerShdw>
          </a:effectLst>
        </p:spPr>
      </p:pic>
      <p:pic>
        <p:nvPicPr>
          <p:cNvPr id="1246" name="Google Shape;1246;gca6c4a9396_0_1214"/>
          <p:cNvPicPr preferRelativeResize="0"/>
          <p:nvPr/>
        </p:nvPicPr>
        <p:blipFill rotWithShape="1">
          <a:blip r:embed="rId3">
            <a:alphaModFix/>
          </a:blip>
          <a:srcRect t="61786"/>
          <a:stretch/>
        </p:blipFill>
        <p:spPr>
          <a:xfrm>
            <a:off x="2203925" y="3602825"/>
            <a:ext cx="4633675" cy="573241"/>
          </a:xfrm>
          <a:prstGeom prst="rect">
            <a:avLst/>
          </a:prstGeom>
          <a:noFill/>
          <a:ln>
            <a:noFill/>
          </a:ln>
          <a:effectLst>
            <a:outerShdw blurRad="57150" dist="19050" dir="5400000" algn="bl" rotWithShape="0">
              <a:srgbClr val="000000">
                <a:alpha val="40000"/>
              </a:srgbClr>
            </a:outerShdw>
          </a:effectLst>
        </p:spPr>
      </p:pic>
      <p:sp>
        <p:nvSpPr>
          <p:cNvPr id="23" name="Google Shape;1606;gca6c4a9396_0_1274">
            <a:extLst>
              <a:ext uri="{FF2B5EF4-FFF2-40B4-BE49-F238E27FC236}">
                <a16:creationId xmlns:a16="http://schemas.microsoft.com/office/drawing/2014/main" id="{1CB61CA5-18DC-8D49-9E27-A5FD0A4C34FD}"/>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4" name="Google Shape;1607;gca6c4a9396_0_1274">
            <a:extLst>
              <a:ext uri="{FF2B5EF4-FFF2-40B4-BE49-F238E27FC236}">
                <a16:creationId xmlns:a16="http://schemas.microsoft.com/office/drawing/2014/main" id="{F0F95AD6-E06F-9143-9B7F-23761E8E1F05}"/>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5" name="Google Shape;1608;gca6c4a9396_0_1274">
            <a:extLst>
              <a:ext uri="{FF2B5EF4-FFF2-40B4-BE49-F238E27FC236}">
                <a16:creationId xmlns:a16="http://schemas.microsoft.com/office/drawing/2014/main" id="{040C99B4-9C90-0E4D-A70E-84179FAC5488}"/>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6" name="Google Shape;1609;gca6c4a9396_0_1274">
            <a:extLst>
              <a:ext uri="{FF2B5EF4-FFF2-40B4-BE49-F238E27FC236}">
                <a16:creationId xmlns:a16="http://schemas.microsoft.com/office/drawing/2014/main" id="{B2E2A45E-6281-924F-ABC9-AD9362DD42FB}"/>
              </a:ext>
            </a:extLst>
          </p:cNvPr>
          <p:cNvSpPr/>
          <p:nvPr/>
        </p:nvSpPr>
        <p:spPr>
          <a:xfrm>
            <a:off x="3381821" y="92104"/>
            <a:ext cx="121783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7" name="Google Shape;1610;gca6c4a9396_0_1274">
            <a:extLst>
              <a:ext uri="{FF2B5EF4-FFF2-40B4-BE49-F238E27FC236}">
                <a16:creationId xmlns:a16="http://schemas.microsoft.com/office/drawing/2014/main" id="{3DFC698B-2CE8-C840-8516-96E166BB8DD9}"/>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8" name="Google Shape;1611;gca6c4a9396_0_1274">
            <a:extLst>
              <a:ext uri="{FF2B5EF4-FFF2-40B4-BE49-F238E27FC236}">
                <a16:creationId xmlns:a16="http://schemas.microsoft.com/office/drawing/2014/main" id="{F838C7B8-A64A-E74E-86F4-8AEA020C8437}"/>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9" name="Google Shape;1612;gca6c4a9396_0_1274">
            <a:extLst>
              <a:ext uri="{FF2B5EF4-FFF2-40B4-BE49-F238E27FC236}">
                <a16:creationId xmlns:a16="http://schemas.microsoft.com/office/drawing/2014/main" id="{EE92722A-7049-934E-ADFF-996317AF83DB}"/>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0" name="Google Shape;1613;gca6c4a9396_0_1274">
            <a:extLst>
              <a:ext uri="{FF2B5EF4-FFF2-40B4-BE49-F238E27FC236}">
                <a16:creationId xmlns:a16="http://schemas.microsoft.com/office/drawing/2014/main" id="{23149538-AD6F-654E-91F1-83CA86B993CC}"/>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gca6c4a9396_0_156"/>
          <p:cNvSpPr txBox="1">
            <a:spLocks noGrp="1"/>
          </p:cNvSpPr>
          <p:nvPr>
            <p:ph type="title"/>
          </p:nvPr>
        </p:nvSpPr>
        <p:spPr>
          <a:xfrm>
            <a:off x="663700" y="500555"/>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sp>
        <p:nvSpPr>
          <p:cNvPr id="1260" name="Google Shape;1260;gca6c4a9396_0_156"/>
          <p:cNvSpPr txBox="1">
            <a:spLocks noGrp="1"/>
          </p:cNvSpPr>
          <p:nvPr>
            <p:ph type="body" idx="2"/>
          </p:nvPr>
        </p:nvSpPr>
        <p:spPr>
          <a:xfrm>
            <a:off x="747675" y="83027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IBM Quantum Computer →  Setup</a:t>
            </a:r>
            <a:endParaRPr dirty="0"/>
          </a:p>
        </p:txBody>
      </p:sp>
      <p:pic>
        <p:nvPicPr>
          <p:cNvPr id="1261" name="Google Shape;1261;gca6c4a9396_0_156"/>
          <p:cNvPicPr preferRelativeResize="0"/>
          <p:nvPr/>
        </p:nvPicPr>
        <p:blipFill>
          <a:blip r:embed="rId3">
            <a:alphaModFix/>
          </a:blip>
          <a:stretch>
            <a:fillRect/>
          </a:stretch>
        </p:blipFill>
        <p:spPr>
          <a:xfrm>
            <a:off x="828675" y="1380522"/>
            <a:ext cx="4591050" cy="590550"/>
          </a:xfrm>
          <a:prstGeom prst="rect">
            <a:avLst/>
          </a:prstGeom>
          <a:noFill/>
          <a:ln>
            <a:noFill/>
          </a:ln>
          <a:effectLst>
            <a:outerShdw blurRad="57150" dist="19050" dir="5400000" algn="bl" rotWithShape="0">
              <a:srgbClr val="000000">
                <a:alpha val="40000"/>
              </a:srgbClr>
            </a:outerShdw>
          </a:effectLst>
        </p:spPr>
      </p:pic>
      <p:pic>
        <p:nvPicPr>
          <p:cNvPr id="1262" name="Google Shape;1262;gca6c4a9396_0_156"/>
          <p:cNvPicPr preferRelativeResize="0"/>
          <p:nvPr/>
        </p:nvPicPr>
        <p:blipFill rotWithShape="1">
          <a:blip r:embed="rId4">
            <a:alphaModFix/>
          </a:blip>
          <a:srcRect l="2601" t="1719" r="7398"/>
          <a:stretch/>
        </p:blipFill>
        <p:spPr>
          <a:xfrm>
            <a:off x="5819750" y="1348425"/>
            <a:ext cx="2359750" cy="3294126"/>
          </a:xfrm>
          <a:prstGeom prst="rect">
            <a:avLst/>
          </a:prstGeom>
          <a:noFill/>
          <a:ln>
            <a:noFill/>
          </a:ln>
        </p:spPr>
      </p:pic>
      <p:pic>
        <p:nvPicPr>
          <p:cNvPr id="1263" name="Google Shape;1263;gca6c4a9396_0_156"/>
          <p:cNvPicPr preferRelativeResize="0"/>
          <p:nvPr/>
        </p:nvPicPr>
        <p:blipFill>
          <a:blip r:embed="rId5">
            <a:alphaModFix/>
          </a:blip>
          <a:stretch>
            <a:fillRect/>
          </a:stretch>
        </p:blipFill>
        <p:spPr>
          <a:xfrm>
            <a:off x="828675" y="2248475"/>
            <a:ext cx="4648200" cy="1190625"/>
          </a:xfrm>
          <a:prstGeom prst="rect">
            <a:avLst/>
          </a:prstGeom>
          <a:noFill/>
          <a:ln>
            <a:noFill/>
          </a:ln>
          <a:effectLst>
            <a:outerShdw blurRad="57150" dist="19050" dir="5400000" algn="bl" rotWithShape="0">
              <a:srgbClr val="000000">
                <a:alpha val="40000"/>
              </a:srgbClr>
            </a:outerShdw>
          </a:effectLst>
        </p:spPr>
      </p:pic>
      <p:pic>
        <p:nvPicPr>
          <p:cNvPr id="1264" name="Google Shape;1264;gca6c4a9396_0_156"/>
          <p:cNvPicPr preferRelativeResize="0"/>
          <p:nvPr/>
        </p:nvPicPr>
        <p:blipFill>
          <a:blip r:embed="rId6">
            <a:alphaModFix/>
          </a:blip>
          <a:stretch>
            <a:fillRect/>
          </a:stretch>
        </p:blipFill>
        <p:spPr>
          <a:xfrm>
            <a:off x="747675" y="3851397"/>
            <a:ext cx="4076700" cy="428625"/>
          </a:xfrm>
          <a:prstGeom prst="rect">
            <a:avLst/>
          </a:prstGeom>
          <a:noFill/>
          <a:ln>
            <a:noFill/>
          </a:ln>
          <a:effectLst>
            <a:outerShdw blurRad="57150" dist="19050" dir="5400000" algn="bl" rotWithShape="0">
              <a:srgbClr val="000000">
                <a:alpha val="40000"/>
              </a:srgbClr>
            </a:outerShdw>
          </a:effectLst>
        </p:spPr>
      </p:pic>
      <p:sp>
        <p:nvSpPr>
          <p:cNvPr id="24" name="Google Shape;1606;gca6c4a9396_0_1274">
            <a:extLst>
              <a:ext uri="{FF2B5EF4-FFF2-40B4-BE49-F238E27FC236}">
                <a16:creationId xmlns:a16="http://schemas.microsoft.com/office/drawing/2014/main" id="{7CF9C489-1B2B-1B41-B8F3-DD8FF8EC4621}"/>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5" name="Google Shape;1607;gca6c4a9396_0_1274">
            <a:extLst>
              <a:ext uri="{FF2B5EF4-FFF2-40B4-BE49-F238E27FC236}">
                <a16:creationId xmlns:a16="http://schemas.microsoft.com/office/drawing/2014/main" id="{80830707-F327-5848-B88C-D34A33B40D50}"/>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6" name="Google Shape;1608;gca6c4a9396_0_1274">
            <a:extLst>
              <a:ext uri="{FF2B5EF4-FFF2-40B4-BE49-F238E27FC236}">
                <a16:creationId xmlns:a16="http://schemas.microsoft.com/office/drawing/2014/main" id="{CFA68DEE-EB28-E34C-BB7E-9826CEA1AC18}"/>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7" name="Google Shape;1609;gca6c4a9396_0_1274">
            <a:extLst>
              <a:ext uri="{FF2B5EF4-FFF2-40B4-BE49-F238E27FC236}">
                <a16:creationId xmlns:a16="http://schemas.microsoft.com/office/drawing/2014/main" id="{131CE8B1-7E62-C741-ADC9-03E5E470BE73}"/>
              </a:ext>
            </a:extLst>
          </p:cNvPr>
          <p:cNvSpPr/>
          <p:nvPr/>
        </p:nvSpPr>
        <p:spPr>
          <a:xfrm>
            <a:off x="3381821" y="92104"/>
            <a:ext cx="121783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8" name="Google Shape;1610;gca6c4a9396_0_1274">
            <a:extLst>
              <a:ext uri="{FF2B5EF4-FFF2-40B4-BE49-F238E27FC236}">
                <a16:creationId xmlns:a16="http://schemas.microsoft.com/office/drawing/2014/main" id="{D6C63D6A-133D-2149-8E19-CA5BC8674BA9}"/>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9" name="Google Shape;1611;gca6c4a9396_0_1274">
            <a:extLst>
              <a:ext uri="{FF2B5EF4-FFF2-40B4-BE49-F238E27FC236}">
                <a16:creationId xmlns:a16="http://schemas.microsoft.com/office/drawing/2014/main" id="{DA2CD71D-8364-944F-B992-70619ACFCB23}"/>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0" name="Google Shape;1612;gca6c4a9396_0_1274">
            <a:extLst>
              <a:ext uri="{FF2B5EF4-FFF2-40B4-BE49-F238E27FC236}">
                <a16:creationId xmlns:a16="http://schemas.microsoft.com/office/drawing/2014/main" id="{D29F27D2-E6C4-7F4E-A7D2-A64229D1283D}"/>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1" name="Google Shape;1613;gca6c4a9396_0_1274">
            <a:extLst>
              <a:ext uri="{FF2B5EF4-FFF2-40B4-BE49-F238E27FC236}">
                <a16:creationId xmlns:a16="http://schemas.microsoft.com/office/drawing/2014/main" id="{B0AD80AF-15E5-B84F-A8E8-0F9B8C31EAC6}"/>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298" name="Google Shape;1298;gca6c4a9396_0_290"/>
          <p:cNvSpPr txBox="1">
            <a:spLocks noGrp="1"/>
          </p:cNvSpPr>
          <p:nvPr>
            <p:ph type="title"/>
          </p:nvPr>
        </p:nvSpPr>
        <p:spPr>
          <a:xfrm>
            <a:off x="575525" y="447800"/>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sp>
        <p:nvSpPr>
          <p:cNvPr id="1307" name="Google Shape;1307;gca6c4a9396_0_290"/>
          <p:cNvSpPr txBox="1">
            <a:spLocks noGrp="1"/>
          </p:cNvSpPr>
          <p:nvPr>
            <p:ph type="body" idx="2"/>
          </p:nvPr>
        </p:nvSpPr>
        <p:spPr>
          <a:xfrm>
            <a:off x="673600"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Classical Quantum Circuit  →  JKU Simulator: Background </a:t>
            </a:r>
            <a:endParaRPr dirty="0"/>
          </a:p>
        </p:txBody>
      </p:sp>
      <p:sp>
        <p:nvSpPr>
          <p:cNvPr id="1308" name="Google Shape;1308;gca6c4a9396_0_290"/>
          <p:cNvSpPr txBox="1">
            <a:spLocks noGrp="1"/>
          </p:cNvSpPr>
          <p:nvPr>
            <p:ph type="body" idx="1"/>
          </p:nvPr>
        </p:nvSpPr>
        <p:spPr>
          <a:xfrm>
            <a:off x="823925" y="1410800"/>
            <a:ext cx="6859500" cy="32736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1400" b="0" dirty="0">
              <a:latin typeface="Times New Roman"/>
              <a:ea typeface="Times New Roman"/>
              <a:cs typeface="Times New Roman"/>
              <a:sym typeface="Times New Roman"/>
            </a:endParaRPr>
          </a:p>
          <a:p>
            <a:pPr marL="276225" lvl="0" indent="-314325" algn="l" rtl="0">
              <a:spcBef>
                <a:spcPts val="0"/>
              </a:spcBef>
              <a:spcAft>
                <a:spcPts val="0"/>
              </a:spcAft>
              <a:buClr>
                <a:schemeClr val="dk2"/>
              </a:buClr>
              <a:buSzPts val="2000"/>
              <a:buChar char="‒"/>
            </a:pPr>
            <a:r>
              <a:rPr lang="en-GB" b="0" dirty="0">
                <a:solidFill>
                  <a:srgbClr val="292929"/>
                </a:solidFill>
                <a:highlight>
                  <a:srgbClr val="FFFFFF"/>
                </a:highlight>
              </a:rPr>
              <a:t>The JKU simulator stores quantum states using a data structure which is based on classical decision diagrams. </a:t>
            </a:r>
            <a:endParaRPr b="0" dirty="0">
              <a:solidFill>
                <a:srgbClr val="292929"/>
              </a:solidFill>
              <a:highlight>
                <a:srgbClr val="FFFFFF"/>
              </a:highlight>
            </a:endParaRPr>
          </a:p>
          <a:p>
            <a:pPr marL="0" lvl="0" indent="0" algn="l" rtl="0">
              <a:spcBef>
                <a:spcPts val="0"/>
              </a:spcBef>
              <a:spcAft>
                <a:spcPts val="0"/>
              </a:spcAft>
              <a:buNone/>
            </a:pPr>
            <a:endParaRPr b="0" dirty="0">
              <a:solidFill>
                <a:srgbClr val="292929"/>
              </a:solidFill>
              <a:highlight>
                <a:srgbClr val="FFFFFF"/>
              </a:highlight>
            </a:endParaRPr>
          </a:p>
          <a:p>
            <a:pPr marL="276225" lvl="0" indent="-314325" algn="l" rtl="0">
              <a:spcBef>
                <a:spcPts val="0"/>
              </a:spcBef>
              <a:spcAft>
                <a:spcPts val="0"/>
              </a:spcAft>
              <a:buClr>
                <a:schemeClr val="dk2"/>
              </a:buClr>
              <a:buSzPts val="2000"/>
              <a:buChar char="‒"/>
            </a:pPr>
            <a:r>
              <a:rPr lang="en-GB" b="0" dirty="0">
                <a:solidFill>
                  <a:srgbClr val="292929"/>
                </a:solidFill>
                <a:highlight>
                  <a:srgbClr val="FFFFFF"/>
                </a:highlight>
              </a:rPr>
              <a:t>This representation is more complex than simply storing a state vector, but if the vector has regular multiplicities, then it results in much more efficient storage space and manipulation time, while remaining able to deal with any quantum circuit, not limited, e.g., to Clifford gates.</a:t>
            </a:r>
            <a:endParaRPr b="0" dirty="0"/>
          </a:p>
          <a:p>
            <a:pPr marL="276225" lvl="0" indent="-187325" algn="l" rtl="0">
              <a:spcBef>
                <a:spcPts val="900"/>
              </a:spcBef>
              <a:spcAft>
                <a:spcPts val="0"/>
              </a:spcAft>
              <a:buClr>
                <a:schemeClr val="dk2"/>
              </a:buClr>
              <a:buSzPts val="1400"/>
              <a:buFont typeface="Arial"/>
              <a:buNone/>
            </a:pPr>
            <a:endParaRPr dirty="0"/>
          </a:p>
        </p:txBody>
      </p:sp>
      <p:sp>
        <p:nvSpPr>
          <p:cNvPr id="29" name="Google Shape;1606;gca6c4a9396_0_1274">
            <a:extLst>
              <a:ext uri="{FF2B5EF4-FFF2-40B4-BE49-F238E27FC236}">
                <a16:creationId xmlns:a16="http://schemas.microsoft.com/office/drawing/2014/main" id="{4EBA1E7D-BF3A-A642-8BC9-757A1221664E}"/>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30" name="Google Shape;1607;gca6c4a9396_0_1274">
            <a:extLst>
              <a:ext uri="{FF2B5EF4-FFF2-40B4-BE49-F238E27FC236}">
                <a16:creationId xmlns:a16="http://schemas.microsoft.com/office/drawing/2014/main" id="{9F5756FB-5E92-884E-BBB1-70182934968A}"/>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31" name="Google Shape;1608;gca6c4a9396_0_1274">
            <a:extLst>
              <a:ext uri="{FF2B5EF4-FFF2-40B4-BE49-F238E27FC236}">
                <a16:creationId xmlns:a16="http://schemas.microsoft.com/office/drawing/2014/main" id="{6A777484-96B5-F741-AB3A-2C4054659F8D}"/>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32" name="Google Shape;1609;gca6c4a9396_0_1274">
            <a:extLst>
              <a:ext uri="{FF2B5EF4-FFF2-40B4-BE49-F238E27FC236}">
                <a16:creationId xmlns:a16="http://schemas.microsoft.com/office/drawing/2014/main" id="{237B6B8F-4087-3442-9ECF-01D3D8BF5B61}"/>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33" name="Google Shape;1610;gca6c4a9396_0_1274">
            <a:extLst>
              <a:ext uri="{FF2B5EF4-FFF2-40B4-BE49-F238E27FC236}">
                <a16:creationId xmlns:a16="http://schemas.microsoft.com/office/drawing/2014/main" id="{243D8F43-4BB6-FD4E-BA9E-B15E533B1030}"/>
              </a:ext>
            </a:extLst>
          </p:cNvPr>
          <p:cNvSpPr/>
          <p:nvPr/>
        </p:nvSpPr>
        <p:spPr>
          <a:xfrm>
            <a:off x="4462221" y="92104"/>
            <a:ext cx="1170636"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34" name="Google Shape;1611;gca6c4a9396_0_1274">
            <a:extLst>
              <a:ext uri="{FF2B5EF4-FFF2-40B4-BE49-F238E27FC236}">
                <a16:creationId xmlns:a16="http://schemas.microsoft.com/office/drawing/2014/main" id="{46EF7F57-BC6F-9F49-8F6A-20865BA2C0D6}"/>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5" name="Google Shape;1612;gca6c4a9396_0_1274">
            <a:extLst>
              <a:ext uri="{FF2B5EF4-FFF2-40B4-BE49-F238E27FC236}">
                <a16:creationId xmlns:a16="http://schemas.microsoft.com/office/drawing/2014/main" id="{826A545F-5B64-5C4E-B21B-5F123B2233E9}"/>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6" name="Google Shape;1613;gca6c4a9396_0_1274">
            <a:extLst>
              <a:ext uri="{FF2B5EF4-FFF2-40B4-BE49-F238E27FC236}">
                <a16:creationId xmlns:a16="http://schemas.microsoft.com/office/drawing/2014/main" id="{B6750831-761A-DC41-A372-8BF703C45AD9}"/>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Google Shape;1313;gca6c4a9396_0_193"/>
          <p:cNvSpPr txBox="1">
            <a:spLocks noGrp="1"/>
          </p:cNvSpPr>
          <p:nvPr>
            <p:ph type="title"/>
          </p:nvPr>
        </p:nvSpPr>
        <p:spPr>
          <a:xfrm>
            <a:off x="646287" y="472297"/>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sp>
        <p:nvSpPr>
          <p:cNvPr id="1322" name="Google Shape;1322;gca6c4a9396_0_193"/>
          <p:cNvSpPr txBox="1">
            <a:spLocks noGrp="1"/>
          </p:cNvSpPr>
          <p:nvPr>
            <p:ph type="body" idx="2"/>
          </p:nvPr>
        </p:nvSpPr>
        <p:spPr>
          <a:xfrm>
            <a:off x="747675" y="841796"/>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Classical Quantum Circuit  →  JKU Simulator: Implementation </a:t>
            </a:r>
            <a:endParaRPr dirty="0"/>
          </a:p>
        </p:txBody>
      </p:sp>
      <p:pic>
        <p:nvPicPr>
          <p:cNvPr id="1323" name="Google Shape;1323;gca6c4a9396_0_193"/>
          <p:cNvPicPr preferRelativeResize="0"/>
          <p:nvPr/>
        </p:nvPicPr>
        <p:blipFill>
          <a:blip r:embed="rId3">
            <a:alphaModFix/>
          </a:blip>
          <a:stretch>
            <a:fillRect/>
          </a:stretch>
        </p:blipFill>
        <p:spPr>
          <a:xfrm>
            <a:off x="2579863" y="1321734"/>
            <a:ext cx="3714750" cy="542925"/>
          </a:xfrm>
          <a:prstGeom prst="rect">
            <a:avLst/>
          </a:prstGeom>
          <a:noFill/>
          <a:ln>
            <a:noFill/>
          </a:ln>
          <a:effectLst>
            <a:outerShdw blurRad="57150" dist="19050" dir="5400000" algn="bl" rotWithShape="0">
              <a:srgbClr val="000000">
                <a:alpha val="40000"/>
              </a:srgbClr>
            </a:outerShdw>
          </a:effectLst>
        </p:spPr>
      </p:pic>
      <p:pic>
        <p:nvPicPr>
          <p:cNvPr id="1324" name="Google Shape;1324;gca6c4a9396_0_193"/>
          <p:cNvPicPr preferRelativeResize="0"/>
          <p:nvPr/>
        </p:nvPicPr>
        <p:blipFill>
          <a:blip r:embed="rId4">
            <a:alphaModFix/>
          </a:blip>
          <a:stretch>
            <a:fillRect/>
          </a:stretch>
        </p:blipFill>
        <p:spPr>
          <a:xfrm>
            <a:off x="1968425" y="2188597"/>
            <a:ext cx="4772025" cy="619125"/>
          </a:xfrm>
          <a:prstGeom prst="rect">
            <a:avLst/>
          </a:prstGeom>
          <a:noFill/>
          <a:ln>
            <a:noFill/>
          </a:ln>
          <a:effectLst>
            <a:outerShdw blurRad="57150" dist="19050" dir="5400000" algn="bl" rotWithShape="0">
              <a:srgbClr val="000000">
                <a:alpha val="35000"/>
              </a:srgbClr>
            </a:outerShdw>
          </a:effectLst>
        </p:spPr>
      </p:pic>
      <p:pic>
        <p:nvPicPr>
          <p:cNvPr id="1325" name="Google Shape;1325;gca6c4a9396_0_193"/>
          <p:cNvPicPr preferRelativeResize="0"/>
          <p:nvPr/>
        </p:nvPicPr>
        <p:blipFill>
          <a:blip r:embed="rId5">
            <a:alphaModFix/>
          </a:blip>
          <a:stretch>
            <a:fillRect/>
          </a:stretch>
        </p:blipFill>
        <p:spPr>
          <a:xfrm>
            <a:off x="2051225" y="3242997"/>
            <a:ext cx="4772025" cy="1476375"/>
          </a:xfrm>
          <a:prstGeom prst="rect">
            <a:avLst/>
          </a:prstGeom>
          <a:noFill/>
          <a:ln>
            <a:noFill/>
          </a:ln>
          <a:effectLst>
            <a:outerShdw blurRad="57150" dist="19050" dir="5400000" algn="bl" rotWithShape="0">
              <a:srgbClr val="000000">
                <a:alpha val="29000"/>
              </a:srgbClr>
            </a:outerShdw>
          </a:effectLst>
        </p:spPr>
      </p:pic>
      <p:sp>
        <p:nvSpPr>
          <p:cNvPr id="23" name="Google Shape;1606;gca6c4a9396_0_1274">
            <a:extLst>
              <a:ext uri="{FF2B5EF4-FFF2-40B4-BE49-F238E27FC236}">
                <a16:creationId xmlns:a16="http://schemas.microsoft.com/office/drawing/2014/main" id="{4FA0B1CC-6991-8848-BB18-B91DEF8E0917}"/>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4" name="Google Shape;1607;gca6c4a9396_0_1274">
            <a:extLst>
              <a:ext uri="{FF2B5EF4-FFF2-40B4-BE49-F238E27FC236}">
                <a16:creationId xmlns:a16="http://schemas.microsoft.com/office/drawing/2014/main" id="{657A890A-421F-2D46-A744-003185A6E688}"/>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5" name="Google Shape;1608;gca6c4a9396_0_1274">
            <a:extLst>
              <a:ext uri="{FF2B5EF4-FFF2-40B4-BE49-F238E27FC236}">
                <a16:creationId xmlns:a16="http://schemas.microsoft.com/office/drawing/2014/main" id="{5CC09951-E5F0-E943-A0E5-D355DFEB4E75}"/>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6" name="Google Shape;1609;gca6c4a9396_0_1274">
            <a:extLst>
              <a:ext uri="{FF2B5EF4-FFF2-40B4-BE49-F238E27FC236}">
                <a16:creationId xmlns:a16="http://schemas.microsoft.com/office/drawing/2014/main" id="{24075D25-5C09-2341-A498-9E79D32E292C}"/>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7" name="Google Shape;1610;gca6c4a9396_0_1274">
            <a:extLst>
              <a:ext uri="{FF2B5EF4-FFF2-40B4-BE49-F238E27FC236}">
                <a16:creationId xmlns:a16="http://schemas.microsoft.com/office/drawing/2014/main" id="{99D9A954-3EE2-0A40-9800-709747166285}"/>
              </a:ext>
            </a:extLst>
          </p:cNvPr>
          <p:cNvSpPr/>
          <p:nvPr/>
        </p:nvSpPr>
        <p:spPr>
          <a:xfrm>
            <a:off x="4462221" y="92104"/>
            <a:ext cx="1170636"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8" name="Google Shape;1611;gca6c4a9396_0_1274">
            <a:extLst>
              <a:ext uri="{FF2B5EF4-FFF2-40B4-BE49-F238E27FC236}">
                <a16:creationId xmlns:a16="http://schemas.microsoft.com/office/drawing/2014/main" id="{3F74A363-2940-9741-A39F-F12799544502}"/>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9" name="Google Shape;1612;gca6c4a9396_0_1274">
            <a:extLst>
              <a:ext uri="{FF2B5EF4-FFF2-40B4-BE49-F238E27FC236}">
                <a16:creationId xmlns:a16="http://schemas.microsoft.com/office/drawing/2014/main" id="{44C3EA31-73F3-DF4D-B994-D30979C9A471}"/>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0" name="Google Shape;1613;gca6c4a9396_0_1274">
            <a:extLst>
              <a:ext uri="{FF2B5EF4-FFF2-40B4-BE49-F238E27FC236}">
                <a16:creationId xmlns:a16="http://schemas.microsoft.com/office/drawing/2014/main" id="{10829FFD-EEE8-9441-9311-C3969826C0B1}"/>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ca6c4a9396_0_878"/>
          <p:cNvSpPr txBox="1">
            <a:spLocks noGrp="1"/>
          </p:cNvSpPr>
          <p:nvPr>
            <p:ph type="title"/>
          </p:nvPr>
        </p:nvSpPr>
        <p:spPr>
          <a:xfrm>
            <a:off x="616025" y="394875"/>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Introduction </a:t>
            </a:r>
            <a:endParaRPr dirty="0"/>
          </a:p>
        </p:txBody>
      </p:sp>
      <p:sp>
        <p:nvSpPr>
          <p:cNvPr id="169" name="Google Shape;169;gca6c4a9396_0_878"/>
          <p:cNvSpPr txBox="1">
            <a:spLocks noGrp="1"/>
          </p:cNvSpPr>
          <p:nvPr>
            <p:ph type="body" idx="1"/>
          </p:nvPr>
        </p:nvSpPr>
        <p:spPr>
          <a:xfrm>
            <a:off x="828675" y="121095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a:p>
          <a:p>
            <a:pPr marL="317500" lvl="1" indent="-317500" algn="l" rtl="0">
              <a:spcBef>
                <a:spcPts val="1134"/>
              </a:spcBef>
              <a:spcAft>
                <a:spcPts val="0"/>
              </a:spcAft>
              <a:buSzPts val="2000"/>
              <a:buChar char="–"/>
            </a:pPr>
            <a:r>
              <a:rPr lang="en-GB"/>
              <a:t>Provide a tool / training ground better understand quantum machine learning </a:t>
            </a:r>
            <a:endParaRPr/>
          </a:p>
          <a:p>
            <a:pPr marL="317500" lvl="1" indent="-317500" algn="l" rtl="0">
              <a:spcBef>
                <a:spcPts val="1134"/>
              </a:spcBef>
              <a:spcAft>
                <a:spcPts val="0"/>
              </a:spcAft>
              <a:buSzPts val="1800"/>
              <a:buChar char="–"/>
            </a:pPr>
            <a:r>
              <a:rPr lang="en-GB"/>
              <a:t>From the Machine learning algorithms we know </a:t>
            </a:r>
            <a:endParaRPr/>
          </a:p>
          <a:p>
            <a:pPr marL="568325" lvl="2" indent="-222250" algn="l" rtl="0">
              <a:spcBef>
                <a:spcPts val="1134"/>
              </a:spcBef>
              <a:spcAft>
                <a:spcPts val="0"/>
              </a:spcAft>
              <a:buSzPts val="1800"/>
              <a:buChar char="•"/>
            </a:pPr>
            <a:r>
              <a:rPr lang="en-GB"/>
              <a:t>Classification - SVM KNN</a:t>
            </a:r>
            <a:endParaRPr/>
          </a:p>
          <a:p>
            <a:pPr marL="568325" lvl="2" indent="-222250" algn="l" rtl="0">
              <a:spcBef>
                <a:spcPts val="1134"/>
              </a:spcBef>
              <a:spcAft>
                <a:spcPts val="0"/>
              </a:spcAft>
              <a:buSzPts val="1800"/>
              <a:buChar char="•"/>
            </a:pPr>
            <a:r>
              <a:rPr lang="en-GB"/>
              <a:t>To Govers algorithm</a:t>
            </a:r>
            <a:endParaRPr/>
          </a:p>
          <a:p>
            <a:pPr marL="317500" lvl="1" indent="-304800" algn="l" rtl="0">
              <a:spcBef>
                <a:spcPts val="1134"/>
              </a:spcBef>
              <a:spcAft>
                <a:spcPts val="0"/>
              </a:spcAft>
              <a:buSzPts val="1800"/>
              <a:buChar char="–"/>
            </a:pPr>
            <a:r>
              <a:rPr lang="en-GB"/>
              <a:t>How to handle data </a:t>
            </a:r>
            <a:endParaRPr/>
          </a:p>
          <a:p>
            <a:pPr marL="317500" lvl="1" indent="-304800" algn="l" rtl="0">
              <a:spcBef>
                <a:spcPts val="1134"/>
              </a:spcBef>
              <a:spcAft>
                <a:spcPts val="0"/>
              </a:spcAft>
              <a:buSzPts val="1800"/>
              <a:buChar char="–"/>
            </a:pPr>
            <a:r>
              <a:rPr lang="en-GB"/>
              <a:t>How to access Quantum Computers </a:t>
            </a:r>
            <a:endParaRPr/>
          </a:p>
          <a:p>
            <a:pPr marL="0" lvl="0" indent="0" algn="l" rtl="0">
              <a:spcBef>
                <a:spcPts val="1134"/>
              </a:spcBef>
              <a:spcAft>
                <a:spcPts val="0"/>
              </a:spcAft>
              <a:buNone/>
            </a:pPr>
            <a:endParaRPr/>
          </a:p>
          <a:p>
            <a:pPr marL="317500" lvl="0" indent="0" algn="l" rtl="0">
              <a:spcBef>
                <a:spcPts val="1134"/>
              </a:spcBef>
              <a:spcAft>
                <a:spcPts val="0"/>
              </a:spcAft>
              <a:buNone/>
            </a:pPr>
            <a:endParaRPr/>
          </a:p>
          <a:p>
            <a:pPr marL="0" lvl="0" indent="0" algn="l" rtl="0">
              <a:spcBef>
                <a:spcPts val="1134"/>
              </a:spcBef>
              <a:spcAft>
                <a:spcPts val="0"/>
              </a:spcAft>
              <a:buNone/>
            </a:pPr>
            <a:endParaRPr/>
          </a:p>
        </p:txBody>
      </p:sp>
      <p:sp>
        <p:nvSpPr>
          <p:cNvPr id="170" name="Google Shape;170;gca6c4a9396_0_878"/>
          <p:cNvSpPr txBox="1">
            <a:spLocks noGrp="1"/>
          </p:cNvSpPr>
          <p:nvPr>
            <p:ph type="body" idx="2"/>
          </p:nvPr>
        </p:nvSpPr>
        <p:spPr>
          <a:xfrm>
            <a:off x="747686"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Aim: Tackling the problem </a:t>
            </a:r>
            <a:endParaRPr dirty="0"/>
          </a:p>
        </p:txBody>
      </p:sp>
      <p:sp>
        <p:nvSpPr>
          <p:cNvPr id="171" name="Google Shape;171;gca6c4a9396_0_878"/>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sp>
        <p:nvSpPr>
          <p:cNvPr id="14" name="Google Shape;1606;gca6c4a9396_0_1274">
            <a:extLst>
              <a:ext uri="{FF2B5EF4-FFF2-40B4-BE49-F238E27FC236}">
                <a16:creationId xmlns:a16="http://schemas.microsoft.com/office/drawing/2014/main" id="{45EBA607-B25F-AB4B-B563-A1C0A268462B}"/>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4F4C6916-CB57-0347-99C4-2A46BBBF9C25}"/>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D4818B20-CA6A-D64B-9313-6A7B33FDFDFD}"/>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59629445-B785-C348-B19B-6C5AE840687C}"/>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F0034127-3738-BA45-8110-69713E90DE95}"/>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3B12955A-7C51-A744-89EC-ED06D5D32728}"/>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D2911801-3DC1-AB4D-A800-869989D0823B}"/>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3FFD7E81-D01D-E247-A151-E6D65AD8EAE9}"/>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329"/>
        <p:cNvGrpSpPr/>
        <p:nvPr/>
      </p:nvGrpSpPr>
      <p:grpSpPr>
        <a:xfrm>
          <a:off x="0" y="0"/>
          <a:ext cx="0" cy="0"/>
          <a:chOff x="0" y="0"/>
          <a:chExt cx="0" cy="0"/>
        </a:xfrm>
      </p:grpSpPr>
      <p:sp>
        <p:nvSpPr>
          <p:cNvPr id="1330" name="Google Shape;1330;gca6c4a9396_0_213"/>
          <p:cNvSpPr txBox="1">
            <a:spLocks noGrp="1"/>
          </p:cNvSpPr>
          <p:nvPr>
            <p:ph type="title"/>
          </p:nvPr>
        </p:nvSpPr>
        <p:spPr>
          <a:xfrm>
            <a:off x="673600" y="451372"/>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sp>
        <p:nvSpPr>
          <p:cNvPr id="1339" name="Google Shape;1339;gca6c4a9396_0_213"/>
          <p:cNvSpPr txBox="1">
            <a:spLocks noGrp="1"/>
          </p:cNvSpPr>
          <p:nvPr>
            <p:ph type="body" idx="2"/>
          </p:nvPr>
        </p:nvSpPr>
        <p:spPr>
          <a:xfrm>
            <a:off x="747675" y="8052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Classical Quantum Circuit  →  JKU Simulator </a:t>
            </a:r>
            <a:endParaRPr dirty="0"/>
          </a:p>
        </p:txBody>
      </p:sp>
      <p:pic>
        <p:nvPicPr>
          <p:cNvPr id="1340" name="Google Shape;1340;gca6c4a9396_0_213"/>
          <p:cNvPicPr preferRelativeResize="0"/>
          <p:nvPr/>
        </p:nvPicPr>
        <p:blipFill>
          <a:blip r:embed="rId3">
            <a:alphaModFix/>
          </a:blip>
          <a:stretch>
            <a:fillRect/>
          </a:stretch>
        </p:blipFill>
        <p:spPr>
          <a:xfrm>
            <a:off x="1028475" y="1989772"/>
            <a:ext cx="6229350" cy="1476375"/>
          </a:xfrm>
          <a:prstGeom prst="rect">
            <a:avLst/>
          </a:prstGeom>
          <a:noFill/>
          <a:ln>
            <a:noFill/>
          </a:ln>
          <a:effectLst>
            <a:outerShdw blurRad="57150" dist="19050" dir="5400000" algn="bl" rotWithShape="0">
              <a:srgbClr val="000000">
                <a:alpha val="41000"/>
              </a:srgbClr>
            </a:outerShdw>
          </a:effectLst>
        </p:spPr>
      </p:pic>
      <p:sp>
        <p:nvSpPr>
          <p:cNvPr id="21" name="Google Shape;1606;gca6c4a9396_0_1274">
            <a:extLst>
              <a:ext uri="{FF2B5EF4-FFF2-40B4-BE49-F238E27FC236}">
                <a16:creationId xmlns:a16="http://schemas.microsoft.com/office/drawing/2014/main" id="{D77A4737-4B91-B04E-BD0F-30A14AD42D5F}"/>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2" name="Google Shape;1607;gca6c4a9396_0_1274">
            <a:extLst>
              <a:ext uri="{FF2B5EF4-FFF2-40B4-BE49-F238E27FC236}">
                <a16:creationId xmlns:a16="http://schemas.microsoft.com/office/drawing/2014/main" id="{F52AA1BC-EAB7-134D-835D-F96E818FEBBF}"/>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3" name="Google Shape;1608;gca6c4a9396_0_1274">
            <a:extLst>
              <a:ext uri="{FF2B5EF4-FFF2-40B4-BE49-F238E27FC236}">
                <a16:creationId xmlns:a16="http://schemas.microsoft.com/office/drawing/2014/main" id="{17D081E0-8AB4-D148-B573-9FEB62251086}"/>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4" name="Google Shape;1609;gca6c4a9396_0_1274">
            <a:extLst>
              <a:ext uri="{FF2B5EF4-FFF2-40B4-BE49-F238E27FC236}">
                <a16:creationId xmlns:a16="http://schemas.microsoft.com/office/drawing/2014/main" id="{A1866BFC-4ECF-4443-A934-5093E6292C87}"/>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5" name="Google Shape;1610;gca6c4a9396_0_1274">
            <a:extLst>
              <a:ext uri="{FF2B5EF4-FFF2-40B4-BE49-F238E27FC236}">
                <a16:creationId xmlns:a16="http://schemas.microsoft.com/office/drawing/2014/main" id="{C275920A-78FD-E046-B150-090FB0B9A446}"/>
              </a:ext>
            </a:extLst>
          </p:cNvPr>
          <p:cNvSpPr/>
          <p:nvPr/>
        </p:nvSpPr>
        <p:spPr>
          <a:xfrm>
            <a:off x="4462221" y="92104"/>
            <a:ext cx="1170636"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6" name="Google Shape;1611;gca6c4a9396_0_1274">
            <a:extLst>
              <a:ext uri="{FF2B5EF4-FFF2-40B4-BE49-F238E27FC236}">
                <a16:creationId xmlns:a16="http://schemas.microsoft.com/office/drawing/2014/main" id="{DC3EE84D-0A06-9443-9F49-D3F7CE52380B}"/>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7" name="Google Shape;1612;gca6c4a9396_0_1274">
            <a:extLst>
              <a:ext uri="{FF2B5EF4-FFF2-40B4-BE49-F238E27FC236}">
                <a16:creationId xmlns:a16="http://schemas.microsoft.com/office/drawing/2014/main" id="{FCC148AD-2E3A-2B41-8C6C-EB90BD8CB8E8}"/>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8" name="Google Shape;1613;gca6c4a9396_0_1274">
            <a:extLst>
              <a:ext uri="{FF2B5EF4-FFF2-40B4-BE49-F238E27FC236}">
                <a16:creationId xmlns:a16="http://schemas.microsoft.com/office/drawing/2014/main" id="{9CC2BD22-E151-1D4A-9CA4-654C8D1AE80A}"/>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374"/>
        <p:cNvGrpSpPr/>
        <p:nvPr/>
      </p:nvGrpSpPr>
      <p:grpSpPr>
        <a:xfrm>
          <a:off x="0" y="0"/>
          <a:ext cx="0" cy="0"/>
          <a:chOff x="0" y="0"/>
          <a:chExt cx="0" cy="0"/>
        </a:xfrm>
      </p:grpSpPr>
      <p:sp>
        <p:nvSpPr>
          <p:cNvPr id="1375" name="Google Shape;1375;gca6c4a9396_0_264"/>
          <p:cNvSpPr txBox="1">
            <a:spLocks noGrp="1"/>
          </p:cNvSpPr>
          <p:nvPr>
            <p:ph type="title"/>
          </p:nvPr>
        </p:nvSpPr>
        <p:spPr>
          <a:xfrm>
            <a:off x="663649" y="479204"/>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sp>
        <p:nvSpPr>
          <p:cNvPr id="1384" name="Google Shape;1384;gca6c4a9396_0_264"/>
          <p:cNvSpPr txBox="1">
            <a:spLocks noGrp="1"/>
          </p:cNvSpPr>
          <p:nvPr>
            <p:ph type="body" idx="2"/>
          </p:nvPr>
        </p:nvSpPr>
        <p:spPr>
          <a:xfrm>
            <a:off x="740425" y="82575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Classical Quantum Circuit  →  JKU Simulator: Errors </a:t>
            </a:r>
            <a:endParaRPr dirty="0"/>
          </a:p>
        </p:txBody>
      </p:sp>
      <p:pic>
        <p:nvPicPr>
          <p:cNvPr id="1385" name="Google Shape;1385;gca6c4a9396_0_264"/>
          <p:cNvPicPr preferRelativeResize="0"/>
          <p:nvPr/>
        </p:nvPicPr>
        <p:blipFill>
          <a:blip r:embed="rId3">
            <a:alphaModFix/>
          </a:blip>
          <a:stretch>
            <a:fillRect/>
          </a:stretch>
        </p:blipFill>
        <p:spPr>
          <a:xfrm>
            <a:off x="152400" y="2154022"/>
            <a:ext cx="8839200" cy="548100"/>
          </a:xfrm>
          <a:prstGeom prst="rect">
            <a:avLst/>
          </a:prstGeom>
          <a:noFill/>
          <a:ln>
            <a:noFill/>
          </a:ln>
          <a:effectLst>
            <a:outerShdw blurRad="57150" dist="19050" dir="5400000" algn="bl" rotWithShape="0">
              <a:srgbClr val="000000">
                <a:alpha val="41000"/>
              </a:srgbClr>
            </a:outerShdw>
          </a:effectLst>
        </p:spPr>
      </p:pic>
      <p:sp>
        <p:nvSpPr>
          <p:cNvPr id="21" name="Google Shape;1606;gca6c4a9396_0_1274">
            <a:extLst>
              <a:ext uri="{FF2B5EF4-FFF2-40B4-BE49-F238E27FC236}">
                <a16:creationId xmlns:a16="http://schemas.microsoft.com/office/drawing/2014/main" id="{A6531247-C58F-FD49-8ED5-E98DCADED49B}"/>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2" name="Google Shape;1607;gca6c4a9396_0_1274">
            <a:extLst>
              <a:ext uri="{FF2B5EF4-FFF2-40B4-BE49-F238E27FC236}">
                <a16:creationId xmlns:a16="http://schemas.microsoft.com/office/drawing/2014/main" id="{78670BF2-B50F-8247-AD85-36C90D536651}"/>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3" name="Google Shape;1608;gca6c4a9396_0_1274">
            <a:extLst>
              <a:ext uri="{FF2B5EF4-FFF2-40B4-BE49-F238E27FC236}">
                <a16:creationId xmlns:a16="http://schemas.microsoft.com/office/drawing/2014/main" id="{02671898-A00F-1D4A-AF63-07F7509E23CF}"/>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4" name="Google Shape;1609;gca6c4a9396_0_1274">
            <a:extLst>
              <a:ext uri="{FF2B5EF4-FFF2-40B4-BE49-F238E27FC236}">
                <a16:creationId xmlns:a16="http://schemas.microsoft.com/office/drawing/2014/main" id="{038838CF-0823-3C46-AABE-3A91E02CB31E}"/>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5" name="Google Shape;1610;gca6c4a9396_0_1274">
            <a:extLst>
              <a:ext uri="{FF2B5EF4-FFF2-40B4-BE49-F238E27FC236}">
                <a16:creationId xmlns:a16="http://schemas.microsoft.com/office/drawing/2014/main" id="{9C63835E-C448-9443-9848-83D612BCB355}"/>
              </a:ext>
            </a:extLst>
          </p:cNvPr>
          <p:cNvSpPr/>
          <p:nvPr/>
        </p:nvSpPr>
        <p:spPr>
          <a:xfrm>
            <a:off x="4462221" y="92104"/>
            <a:ext cx="1170636"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6" name="Google Shape;1611;gca6c4a9396_0_1274">
            <a:extLst>
              <a:ext uri="{FF2B5EF4-FFF2-40B4-BE49-F238E27FC236}">
                <a16:creationId xmlns:a16="http://schemas.microsoft.com/office/drawing/2014/main" id="{BAEAB969-E420-4642-A6F3-42B017315467}"/>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7" name="Google Shape;1612;gca6c4a9396_0_1274">
            <a:extLst>
              <a:ext uri="{FF2B5EF4-FFF2-40B4-BE49-F238E27FC236}">
                <a16:creationId xmlns:a16="http://schemas.microsoft.com/office/drawing/2014/main" id="{5F7D6806-B43B-494E-90B0-2A46ACB81280}"/>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8" name="Google Shape;1613;gca6c4a9396_0_1274">
            <a:extLst>
              <a:ext uri="{FF2B5EF4-FFF2-40B4-BE49-F238E27FC236}">
                <a16:creationId xmlns:a16="http://schemas.microsoft.com/office/drawing/2014/main" id="{812E290C-A6A8-9348-A238-00F46833006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344"/>
        <p:cNvGrpSpPr/>
        <p:nvPr/>
      </p:nvGrpSpPr>
      <p:grpSpPr>
        <a:xfrm>
          <a:off x="0" y="0"/>
          <a:ext cx="0" cy="0"/>
          <a:chOff x="0" y="0"/>
          <a:chExt cx="0" cy="0"/>
        </a:xfrm>
      </p:grpSpPr>
      <p:sp>
        <p:nvSpPr>
          <p:cNvPr id="1345" name="Google Shape;1345;gca6c4a9396_0_229"/>
          <p:cNvSpPr txBox="1">
            <a:spLocks noGrp="1"/>
          </p:cNvSpPr>
          <p:nvPr>
            <p:ph type="title"/>
          </p:nvPr>
        </p:nvSpPr>
        <p:spPr>
          <a:xfrm>
            <a:off x="663701" y="409021"/>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sp>
        <p:nvSpPr>
          <p:cNvPr id="1354" name="Google Shape;1354;gca6c4a9396_0_229"/>
          <p:cNvSpPr txBox="1">
            <a:spLocks noGrp="1"/>
          </p:cNvSpPr>
          <p:nvPr>
            <p:ph type="body" idx="2"/>
          </p:nvPr>
        </p:nvSpPr>
        <p:spPr>
          <a:xfrm>
            <a:off x="747675" y="830221"/>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Classical Quantum Circuit  →  JKU Simulator </a:t>
            </a:r>
            <a:endParaRPr dirty="0"/>
          </a:p>
        </p:txBody>
      </p:sp>
      <p:pic>
        <p:nvPicPr>
          <p:cNvPr id="1355" name="Google Shape;1355;gca6c4a9396_0_229"/>
          <p:cNvPicPr preferRelativeResize="0"/>
          <p:nvPr/>
        </p:nvPicPr>
        <p:blipFill>
          <a:blip r:embed="rId3">
            <a:alphaModFix/>
          </a:blip>
          <a:stretch>
            <a:fillRect/>
          </a:stretch>
        </p:blipFill>
        <p:spPr>
          <a:xfrm>
            <a:off x="1506300" y="1122825"/>
            <a:ext cx="5546149" cy="3629708"/>
          </a:xfrm>
          <a:prstGeom prst="rect">
            <a:avLst/>
          </a:prstGeom>
          <a:noFill/>
          <a:ln>
            <a:noFill/>
          </a:ln>
          <a:effectLst>
            <a:outerShdw blurRad="57150" dist="19050" dir="5400000" algn="bl" rotWithShape="0">
              <a:srgbClr val="000000">
                <a:alpha val="35000"/>
              </a:srgbClr>
            </a:outerShdw>
          </a:effectLst>
        </p:spPr>
      </p:pic>
      <p:sp>
        <p:nvSpPr>
          <p:cNvPr id="21" name="Google Shape;1606;gca6c4a9396_0_1274">
            <a:extLst>
              <a:ext uri="{FF2B5EF4-FFF2-40B4-BE49-F238E27FC236}">
                <a16:creationId xmlns:a16="http://schemas.microsoft.com/office/drawing/2014/main" id="{A2106764-AF2B-0444-AAE5-DD089FD665C5}"/>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2" name="Google Shape;1607;gca6c4a9396_0_1274">
            <a:extLst>
              <a:ext uri="{FF2B5EF4-FFF2-40B4-BE49-F238E27FC236}">
                <a16:creationId xmlns:a16="http://schemas.microsoft.com/office/drawing/2014/main" id="{B3722130-FA5E-AB49-8D2D-1EA0F0D4ECA1}"/>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3" name="Google Shape;1608;gca6c4a9396_0_1274">
            <a:extLst>
              <a:ext uri="{FF2B5EF4-FFF2-40B4-BE49-F238E27FC236}">
                <a16:creationId xmlns:a16="http://schemas.microsoft.com/office/drawing/2014/main" id="{126F3ED5-13FE-ED45-92A6-3274BA613CC1}"/>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4" name="Google Shape;1609;gca6c4a9396_0_1274">
            <a:extLst>
              <a:ext uri="{FF2B5EF4-FFF2-40B4-BE49-F238E27FC236}">
                <a16:creationId xmlns:a16="http://schemas.microsoft.com/office/drawing/2014/main" id="{E6B09A8F-7CF5-1347-A5FF-116895162622}"/>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5" name="Google Shape;1610;gca6c4a9396_0_1274">
            <a:extLst>
              <a:ext uri="{FF2B5EF4-FFF2-40B4-BE49-F238E27FC236}">
                <a16:creationId xmlns:a16="http://schemas.microsoft.com/office/drawing/2014/main" id="{EE623C58-AF09-1948-901D-DCA60714D2EC}"/>
              </a:ext>
            </a:extLst>
          </p:cNvPr>
          <p:cNvSpPr/>
          <p:nvPr/>
        </p:nvSpPr>
        <p:spPr>
          <a:xfrm>
            <a:off x="4462221" y="92104"/>
            <a:ext cx="1170636"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6" name="Google Shape;1611;gca6c4a9396_0_1274">
            <a:extLst>
              <a:ext uri="{FF2B5EF4-FFF2-40B4-BE49-F238E27FC236}">
                <a16:creationId xmlns:a16="http://schemas.microsoft.com/office/drawing/2014/main" id="{0C96378E-FA21-4141-99E7-885D0A0F0F1D}"/>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7" name="Google Shape;1612;gca6c4a9396_0_1274">
            <a:extLst>
              <a:ext uri="{FF2B5EF4-FFF2-40B4-BE49-F238E27FC236}">
                <a16:creationId xmlns:a16="http://schemas.microsoft.com/office/drawing/2014/main" id="{2DC9D0CF-73AE-8049-B916-C0A61AEC4EF5}"/>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8" name="Google Shape;1613;gca6c4a9396_0_1274">
            <a:extLst>
              <a:ext uri="{FF2B5EF4-FFF2-40B4-BE49-F238E27FC236}">
                <a16:creationId xmlns:a16="http://schemas.microsoft.com/office/drawing/2014/main" id="{CCC67364-CE36-6D47-9342-E48816D5C577}"/>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359"/>
        <p:cNvGrpSpPr/>
        <p:nvPr/>
      </p:nvGrpSpPr>
      <p:grpSpPr>
        <a:xfrm>
          <a:off x="0" y="0"/>
          <a:ext cx="0" cy="0"/>
          <a:chOff x="0" y="0"/>
          <a:chExt cx="0" cy="0"/>
        </a:xfrm>
      </p:grpSpPr>
      <p:sp>
        <p:nvSpPr>
          <p:cNvPr id="1360" name="Google Shape;1360;gca6c4a9396_0_246"/>
          <p:cNvSpPr txBox="1">
            <a:spLocks noGrp="1"/>
          </p:cNvSpPr>
          <p:nvPr>
            <p:ph type="title"/>
          </p:nvPr>
        </p:nvSpPr>
        <p:spPr>
          <a:xfrm>
            <a:off x="673600" y="479987"/>
            <a:ext cx="7581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Running on a Quantum Machine</a:t>
            </a:r>
            <a:endParaRPr dirty="0"/>
          </a:p>
        </p:txBody>
      </p:sp>
      <p:sp>
        <p:nvSpPr>
          <p:cNvPr id="1369" name="Google Shape;1369;gca6c4a9396_0_246"/>
          <p:cNvSpPr txBox="1">
            <a:spLocks noGrp="1"/>
          </p:cNvSpPr>
          <p:nvPr>
            <p:ph type="body" idx="2"/>
          </p:nvPr>
        </p:nvSpPr>
        <p:spPr>
          <a:xfrm>
            <a:off x="749125" y="825881"/>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Classical Quantum Circuit  →  JKU Simulator: Errors </a:t>
            </a:r>
            <a:endParaRPr dirty="0"/>
          </a:p>
        </p:txBody>
      </p:sp>
      <p:pic>
        <p:nvPicPr>
          <p:cNvPr id="1370" name="Google Shape;1370;gca6c4a9396_0_246"/>
          <p:cNvPicPr preferRelativeResize="0"/>
          <p:nvPr/>
        </p:nvPicPr>
        <p:blipFill>
          <a:blip r:embed="rId3">
            <a:alphaModFix/>
          </a:blip>
          <a:stretch>
            <a:fillRect/>
          </a:stretch>
        </p:blipFill>
        <p:spPr>
          <a:xfrm>
            <a:off x="1409700" y="1676400"/>
            <a:ext cx="6324600" cy="1790700"/>
          </a:xfrm>
          <a:prstGeom prst="rect">
            <a:avLst/>
          </a:prstGeom>
          <a:noFill/>
          <a:ln>
            <a:noFill/>
          </a:ln>
          <a:effectLst>
            <a:outerShdw blurRad="57150" dist="19050" dir="5400000" algn="bl" rotWithShape="0">
              <a:srgbClr val="000000">
                <a:alpha val="35000"/>
              </a:srgbClr>
            </a:outerShdw>
          </a:effectLst>
        </p:spPr>
      </p:pic>
      <p:sp>
        <p:nvSpPr>
          <p:cNvPr id="29" name="Google Shape;1606;gca6c4a9396_0_1274">
            <a:extLst>
              <a:ext uri="{FF2B5EF4-FFF2-40B4-BE49-F238E27FC236}">
                <a16:creationId xmlns:a16="http://schemas.microsoft.com/office/drawing/2014/main" id="{4F952A04-0999-CD4F-9329-7CAA4292FD74}"/>
              </a:ext>
            </a:extLst>
          </p:cNvPr>
          <p:cNvSpPr/>
          <p:nvPr/>
        </p:nvSpPr>
        <p:spPr>
          <a:xfrm>
            <a:off x="9574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30" name="Google Shape;1607;gca6c4a9396_0_1274">
            <a:extLst>
              <a:ext uri="{FF2B5EF4-FFF2-40B4-BE49-F238E27FC236}">
                <a16:creationId xmlns:a16="http://schemas.microsoft.com/office/drawing/2014/main" id="{D2DBC6C5-8A67-064B-85D1-642999DA30A2}"/>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31" name="Google Shape;1608;gca6c4a9396_0_1274">
            <a:extLst>
              <a:ext uri="{FF2B5EF4-FFF2-40B4-BE49-F238E27FC236}">
                <a16:creationId xmlns:a16="http://schemas.microsoft.com/office/drawing/2014/main" id="{A657B1CE-6BCE-4542-983E-7D16F21794AF}"/>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32" name="Google Shape;1609;gca6c4a9396_0_1274">
            <a:extLst>
              <a:ext uri="{FF2B5EF4-FFF2-40B4-BE49-F238E27FC236}">
                <a16:creationId xmlns:a16="http://schemas.microsoft.com/office/drawing/2014/main" id="{457EF1E6-DDE5-F241-AD4D-56EBDADB0154}"/>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33" name="Google Shape;1610;gca6c4a9396_0_1274">
            <a:extLst>
              <a:ext uri="{FF2B5EF4-FFF2-40B4-BE49-F238E27FC236}">
                <a16:creationId xmlns:a16="http://schemas.microsoft.com/office/drawing/2014/main" id="{2F07365F-3B55-3D41-8B86-7312904553BC}"/>
              </a:ext>
            </a:extLst>
          </p:cNvPr>
          <p:cNvSpPr/>
          <p:nvPr/>
        </p:nvSpPr>
        <p:spPr>
          <a:xfrm>
            <a:off x="4462221" y="92104"/>
            <a:ext cx="1170636"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34" name="Google Shape;1611;gca6c4a9396_0_1274">
            <a:extLst>
              <a:ext uri="{FF2B5EF4-FFF2-40B4-BE49-F238E27FC236}">
                <a16:creationId xmlns:a16="http://schemas.microsoft.com/office/drawing/2014/main" id="{0617F04B-F352-0C44-A9B8-92497667246B}"/>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5" name="Google Shape;1612;gca6c4a9396_0_1274">
            <a:extLst>
              <a:ext uri="{FF2B5EF4-FFF2-40B4-BE49-F238E27FC236}">
                <a16:creationId xmlns:a16="http://schemas.microsoft.com/office/drawing/2014/main" id="{C2A151DD-4E76-DC49-BAC0-4B44DCB66D00}"/>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6" name="Google Shape;1613;gca6c4a9396_0_1274">
            <a:extLst>
              <a:ext uri="{FF2B5EF4-FFF2-40B4-BE49-F238E27FC236}">
                <a16:creationId xmlns:a16="http://schemas.microsoft.com/office/drawing/2014/main" id="{23D83F81-F215-494B-BBCA-84BCF18A94B3}"/>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389"/>
        <p:cNvGrpSpPr/>
        <p:nvPr/>
      </p:nvGrpSpPr>
      <p:grpSpPr>
        <a:xfrm>
          <a:off x="0" y="0"/>
          <a:ext cx="0" cy="0"/>
          <a:chOff x="0" y="0"/>
          <a:chExt cx="0" cy="0"/>
        </a:xfrm>
      </p:grpSpPr>
      <p:sp>
        <p:nvSpPr>
          <p:cNvPr id="1390" name="Google Shape;1390;gca6c4a9396_0_537"/>
          <p:cNvSpPr txBox="1">
            <a:spLocks noGrp="1"/>
          </p:cNvSpPr>
          <p:nvPr>
            <p:ph type="title"/>
          </p:nvPr>
        </p:nvSpPr>
        <p:spPr>
          <a:xfrm>
            <a:off x="644988" y="488534"/>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Results</a:t>
            </a:r>
            <a:endParaRPr dirty="0"/>
          </a:p>
        </p:txBody>
      </p:sp>
      <p:sp>
        <p:nvSpPr>
          <p:cNvPr id="1399" name="Google Shape;1399;gca6c4a9396_0_537"/>
          <p:cNvSpPr txBox="1">
            <a:spLocks noGrp="1"/>
          </p:cNvSpPr>
          <p:nvPr>
            <p:ph type="body" idx="2"/>
          </p:nvPr>
        </p:nvSpPr>
        <p:spPr>
          <a:xfrm>
            <a:off x="740425" y="83508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Simulator vs Quantum Run</a:t>
            </a:r>
            <a:endParaRPr dirty="0"/>
          </a:p>
        </p:txBody>
      </p:sp>
      <p:sp>
        <p:nvSpPr>
          <p:cNvPr id="20" name="Google Shape;1606;gca6c4a9396_0_1274">
            <a:extLst>
              <a:ext uri="{FF2B5EF4-FFF2-40B4-BE49-F238E27FC236}">
                <a16:creationId xmlns:a16="http://schemas.microsoft.com/office/drawing/2014/main" id="{0B3A4AF0-0824-A84E-8660-49057C00C433}"/>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1" name="Google Shape;1607;gca6c4a9396_0_1274">
            <a:extLst>
              <a:ext uri="{FF2B5EF4-FFF2-40B4-BE49-F238E27FC236}">
                <a16:creationId xmlns:a16="http://schemas.microsoft.com/office/drawing/2014/main" id="{4C7601FB-F91A-B04F-9D6F-A758172F40ED}"/>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2" name="Google Shape;1608;gca6c4a9396_0_1274">
            <a:extLst>
              <a:ext uri="{FF2B5EF4-FFF2-40B4-BE49-F238E27FC236}">
                <a16:creationId xmlns:a16="http://schemas.microsoft.com/office/drawing/2014/main" id="{D068E848-E256-AF40-9133-19C93304A7B7}"/>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3" name="Google Shape;1609;gca6c4a9396_0_1274">
            <a:extLst>
              <a:ext uri="{FF2B5EF4-FFF2-40B4-BE49-F238E27FC236}">
                <a16:creationId xmlns:a16="http://schemas.microsoft.com/office/drawing/2014/main" id="{7D52E890-D555-D145-8471-944B4A23A0ED}"/>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4" name="Google Shape;1610;gca6c4a9396_0_1274">
            <a:extLst>
              <a:ext uri="{FF2B5EF4-FFF2-40B4-BE49-F238E27FC236}">
                <a16:creationId xmlns:a16="http://schemas.microsoft.com/office/drawing/2014/main" id="{ED821215-A86F-FC43-A159-09CCAC878607}"/>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5" name="Google Shape;1611;gca6c4a9396_0_1274">
            <a:extLst>
              <a:ext uri="{FF2B5EF4-FFF2-40B4-BE49-F238E27FC236}">
                <a16:creationId xmlns:a16="http://schemas.microsoft.com/office/drawing/2014/main" id="{296F4C59-6CF9-7C4A-82B7-0E04E236685F}"/>
              </a:ext>
            </a:extLst>
          </p:cNvPr>
          <p:cNvSpPr/>
          <p:nvPr/>
        </p:nvSpPr>
        <p:spPr>
          <a:xfrm>
            <a:off x="5506046" y="92104"/>
            <a:ext cx="114208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6" name="Google Shape;1612;gca6c4a9396_0_1274">
            <a:extLst>
              <a:ext uri="{FF2B5EF4-FFF2-40B4-BE49-F238E27FC236}">
                <a16:creationId xmlns:a16="http://schemas.microsoft.com/office/drawing/2014/main" id="{1BB2B268-69F8-6C42-AC5E-78D0D82B0A79}"/>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7" name="Google Shape;1613;gca6c4a9396_0_1274">
            <a:extLst>
              <a:ext uri="{FF2B5EF4-FFF2-40B4-BE49-F238E27FC236}">
                <a16:creationId xmlns:a16="http://schemas.microsoft.com/office/drawing/2014/main" id="{F044C634-45F4-5F47-A22B-EF76A7BAD96C}"/>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389"/>
        <p:cNvGrpSpPr/>
        <p:nvPr/>
      </p:nvGrpSpPr>
      <p:grpSpPr>
        <a:xfrm>
          <a:off x="0" y="0"/>
          <a:ext cx="0" cy="0"/>
          <a:chOff x="0" y="0"/>
          <a:chExt cx="0" cy="0"/>
        </a:xfrm>
      </p:grpSpPr>
      <p:sp>
        <p:nvSpPr>
          <p:cNvPr id="1390" name="Google Shape;1390;gca6c4a9396_0_537"/>
          <p:cNvSpPr txBox="1">
            <a:spLocks noGrp="1"/>
          </p:cNvSpPr>
          <p:nvPr>
            <p:ph type="title"/>
          </p:nvPr>
        </p:nvSpPr>
        <p:spPr>
          <a:xfrm>
            <a:off x="654319" y="4591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Results</a:t>
            </a:r>
            <a:endParaRPr dirty="0"/>
          </a:p>
        </p:txBody>
      </p:sp>
      <p:sp>
        <p:nvSpPr>
          <p:cNvPr id="1399" name="Google Shape;1399;gca6c4a9396_0_537"/>
          <p:cNvSpPr txBox="1">
            <a:spLocks noGrp="1"/>
          </p:cNvSpPr>
          <p:nvPr>
            <p:ph type="body" idx="2"/>
          </p:nvPr>
        </p:nvSpPr>
        <p:spPr>
          <a:xfrm>
            <a:off x="747625" y="816426"/>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Simulator vs Quantum Run</a:t>
            </a:r>
            <a:endParaRPr dirty="0"/>
          </a:p>
        </p:txBody>
      </p:sp>
      <p:sp>
        <p:nvSpPr>
          <p:cNvPr id="1400" name="Google Shape;1400;gca6c4a9396_0_537"/>
          <p:cNvSpPr txBox="1">
            <a:spLocks noGrp="1"/>
          </p:cNvSpPr>
          <p:nvPr>
            <p:ph type="body" idx="1"/>
          </p:nvPr>
        </p:nvSpPr>
        <p:spPr>
          <a:xfrm>
            <a:off x="823925" y="1410800"/>
            <a:ext cx="6859500" cy="32736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1400" b="0" dirty="0">
              <a:latin typeface="Times New Roman"/>
              <a:ea typeface="Times New Roman"/>
              <a:cs typeface="Times New Roman"/>
              <a:sym typeface="Times New Roman"/>
            </a:endParaRPr>
          </a:p>
          <a:p>
            <a:pPr marL="276225" lvl="0" indent="-314325" algn="l" rtl="0">
              <a:spcBef>
                <a:spcPts val="0"/>
              </a:spcBef>
              <a:spcAft>
                <a:spcPts val="0"/>
              </a:spcAft>
              <a:buClr>
                <a:schemeClr val="dk2"/>
              </a:buClr>
              <a:buSzPts val="2000"/>
              <a:buChar char="‒"/>
            </a:pPr>
            <a:r>
              <a:rPr lang="en-GB" b="0" dirty="0">
                <a:solidFill>
                  <a:srgbClr val="292929"/>
                </a:solidFill>
                <a:highlight>
                  <a:srgbClr val="FFFFFF"/>
                </a:highlight>
              </a:rPr>
              <a:t>Quantum simulator is designed to  simulate the idea quantum environment without noise.</a:t>
            </a:r>
            <a:endParaRPr b="0" dirty="0">
              <a:solidFill>
                <a:srgbClr val="292929"/>
              </a:solidFill>
              <a:highlight>
                <a:srgbClr val="FFFFFF"/>
              </a:highlight>
            </a:endParaRPr>
          </a:p>
          <a:p>
            <a:pPr marL="0" lvl="0" indent="0" algn="l" rtl="0">
              <a:spcBef>
                <a:spcPts val="0"/>
              </a:spcBef>
              <a:spcAft>
                <a:spcPts val="0"/>
              </a:spcAft>
              <a:buNone/>
            </a:pPr>
            <a:endParaRPr b="0" dirty="0">
              <a:solidFill>
                <a:srgbClr val="292929"/>
              </a:solidFill>
              <a:highlight>
                <a:srgbClr val="FFFFFF"/>
              </a:highlight>
            </a:endParaRPr>
          </a:p>
          <a:p>
            <a:pPr marL="276225" lvl="0" indent="-314325" algn="l" rtl="0">
              <a:spcBef>
                <a:spcPts val="0"/>
              </a:spcBef>
              <a:spcAft>
                <a:spcPts val="0"/>
              </a:spcAft>
              <a:buClr>
                <a:schemeClr val="dk2"/>
              </a:buClr>
              <a:buSzPts val="2000"/>
              <a:buChar char="‒"/>
            </a:pPr>
            <a:r>
              <a:rPr lang="en-GB" b="0" dirty="0">
                <a:solidFill>
                  <a:srgbClr val="292929"/>
                </a:solidFill>
                <a:highlight>
                  <a:srgbClr val="FFFFFF"/>
                </a:highlight>
              </a:rPr>
              <a:t>While the quantum Run on a quantum machine will have noise </a:t>
            </a:r>
            <a:endParaRPr b="0" dirty="0">
              <a:solidFill>
                <a:srgbClr val="292929"/>
              </a:solidFill>
              <a:highlight>
                <a:srgbClr val="FFFFFF"/>
              </a:highlight>
            </a:endParaRPr>
          </a:p>
          <a:p>
            <a:pPr marL="276225" lvl="0" indent="-301625" algn="l" rtl="0">
              <a:spcBef>
                <a:spcPts val="0"/>
              </a:spcBef>
              <a:spcAft>
                <a:spcPts val="0"/>
              </a:spcAft>
              <a:buClr>
                <a:srgbClr val="292929"/>
              </a:buClr>
              <a:buSzPts val="1800"/>
              <a:buChar char="‒"/>
            </a:pPr>
            <a:endParaRPr b="0" dirty="0">
              <a:solidFill>
                <a:srgbClr val="292929"/>
              </a:solidFill>
              <a:highlight>
                <a:srgbClr val="FFFFFF"/>
              </a:highlight>
            </a:endParaRPr>
          </a:p>
          <a:p>
            <a:pPr marL="276225" lvl="0" indent="-187325" algn="l" rtl="0">
              <a:spcBef>
                <a:spcPts val="900"/>
              </a:spcBef>
              <a:spcAft>
                <a:spcPts val="0"/>
              </a:spcAft>
              <a:buClr>
                <a:schemeClr val="dk2"/>
              </a:buClr>
              <a:buSzPts val="1400"/>
              <a:buFont typeface="Arial"/>
              <a:buNone/>
            </a:pPr>
            <a:endParaRPr dirty="0"/>
          </a:p>
        </p:txBody>
      </p:sp>
      <p:sp>
        <p:nvSpPr>
          <p:cNvPr id="21" name="Google Shape;1606;gca6c4a9396_0_1274">
            <a:extLst>
              <a:ext uri="{FF2B5EF4-FFF2-40B4-BE49-F238E27FC236}">
                <a16:creationId xmlns:a16="http://schemas.microsoft.com/office/drawing/2014/main" id="{886C3AAD-DB13-4745-ABE0-D1A589844B9B}"/>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2" name="Google Shape;1607;gca6c4a9396_0_1274">
            <a:extLst>
              <a:ext uri="{FF2B5EF4-FFF2-40B4-BE49-F238E27FC236}">
                <a16:creationId xmlns:a16="http://schemas.microsoft.com/office/drawing/2014/main" id="{1FCBCE55-5041-FF4C-9877-66C3192E7B6A}"/>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3" name="Google Shape;1608;gca6c4a9396_0_1274">
            <a:extLst>
              <a:ext uri="{FF2B5EF4-FFF2-40B4-BE49-F238E27FC236}">
                <a16:creationId xmlns:a16="http://schemas.microsoft.com/office/drawing/2014/main" id="{14BDD033-BA99-1245-9ED1-A0ACD8E9A081}"/>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4" name="Google Shape;1609;gca6c4a9396_0_1274">
            <a:extLst>
              <a:ext uri="{FF2B5EF4-FFF2-40B4-BE49-F238E27FC236}">
                <a16:creationId xmlns:a16="http://schemas.microsoft.com/office/drawing/2014/main" id="{432EDCCC-18A2-7F4B-B87F-E9CBD98B061B}"/>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5" name="Google Shape;1610;gca6c4a9396_0_1274">
            <a:extLst>
              <a:ext uri="{FF2B5EF4-FFF2-40B4-BE49-F238E27FC236}">
                <a16:creationId xmlns:a16="http://schemas.microsoft.com/office/drawing/2014/main" id="{BA35E52D-45A1-EA4B-AFAF-85AB068A0260}"/>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6" name="Google Shape;1611;gca6c4a9396_0_1274">
            <a:extLst>
              <a:ext uri="{FF2B5EF4-FFF2-40B4-BE49-F238E27FC236}">
                <a16:creationId xmlns:a16="http://schemas.microsoft.com/office/drawing/2014/main" id="{75800036-34A5-3A4F-A675-787A3E1F3696}"/>
              </a:ext>
            </a:extLst>
          </p:cNvPr>
          <p:cNvSpPr/>
          <p:nvPr/>
        </p:nvSpPr>
        <p:spPr>
          <a:xfrm>
            <a:off x="5506046" y="92104"/>
            <a:ext cx="114208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7" name="Google Shape;1612;gca6c4a9396_0_1274">
            <a:extLst>
              <a:ext uri="{FF2B5EF4-FFF2-40B4-BE49-F238E27FC236}">
                <a16:creationId xmlns:a16="http://schemas.microsoft.com/office/drawing/2014/main" id="{8FD7784B-9EC7-3947-B863-7D48C3399347}"/>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8" name="Google Shape;1613;gca6c4a9396_0_1274">
            <a:extLst>
              <a:ext uri="{FF2B5EF4-FFF2-40B4-BE49-F238E27FC236}">
                <a16:creationId xmlns:a16="http://schemas.microsoft.com/office/drawing/2014/main" id="{E17D7BB3-311C-614C-9A56-5C24E560F4BC}"/>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3193133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404"/>
        <p:cNvGrpSpPr/>
        <p:nvPr/>
      </p:nvGrpSpPr>
      <p:grpSpPr>
        <a:xfrm>
          <a:off x="0" y="0"/>
          <a:ext cx="0" cy="0"/>
          <a:chOff x="0" y="0"/>
          <a:chExt cx="0" cy="0"/>
        </a:xfrm>
      </p:grpSpPr>
      <p:sp>
        <p:nvSpPr>
          <p:cNvPr id="1405" name="Google Shape;1405;gca6c4a9396_0_580"/>
          <p:cNvSpPr txBox="1">
            <a:spLocks noGrp="1"/>
          </p:cNvSpPr>
          <p:nvPr>
            <p:ph type="title"/>
          </p:nvPr>
        </p:nvSpPr>
        <p:spPr>
          <a:xfrm>
            <a:off x="653150" y="475199"/>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Results</a:t>
            </a:r>
            <a:endParaRPr dirty="0"/>
          </a:p>
        </p:txBody>
      </p:sp>
      <p:sp>
        <p:nvSpPr>
          <p:cNvPr id="1414" name="Google Shape;1414;gca6c4a9396_0_580"/>
          <p:cNvSpPr txBox="1">
            <a:spLocks noGrp="1"/>
          </p:cNvSpPr>
          <p:nvPr>
            <p:ph type="body" idx="2"/>
          </p:nvPr>
        </p:nvSpPr>
        <p:spPr>
          <a:xfrm>
            <a:off x="747625" y="81218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Understanding The Results → KNN: Classical Simulation  </a:t>
            </a:r>
            <a:endParaRPr dirty="0"/>
          </a:p>
        </p:txBody>
      </p:sp>
      <p:pic>
        <p:nvPicPr>
          <p:cNvPr id="1415" name="Google Shape;1415;gca6c4a9396_0_580"/>
          <p:cNvPicPr preferRelativeResize="0"/>
          <p:nvPr/>
        </p:nvPicPr>
        <p:blipFill rotWithShape="1">
          <a:blip r:embed="rId3">
            <a:alphaModFix/>
          </a:blip>
          <a:srcRect r="27609"/>
          <a:stretch/>
        </p:blipFill>
        <p:spPr>
          <a:xfrm>
            <a:off x="1587875" y="1250575"/>
            <a:ext cx="5968250" cy="3501975"/>
          </a:xfrm>
          <a:prstGeom prst="rect">
            <a:avLst/>
          </a:prstGeom>
          <a:noFill/>
          <a:ln>
            <a:noFill/>
          </a:ln>
        </p:spPr>
      </p:pic>
      <p:sp>
        <p:nvSpPr>
          <p:cNvPr id="21" name="Google Shape;1606;gca6c4a9396_0_1274">
            <a:extLst>
              <a:ext uri="{FF2B5EF4-FFF2-40B4-BE49-F238E27FC236}">
                <a16:creationId xmlns:a16="http://schemas.microsoft.com/office/drawing/2014/main" id="{1EF98979-3B20-1948-B3C6-9883CF1BF6EE}"/>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2" name="Google Shape;1607;gca6c4a9396_0_1274">
            <a:extLst>
              <a:ext uri="{FF2B5EF4-FFF2-40B4-BE49-F238E27FC236}">
                <a16:creationId xmlns:a16="http://schemas.microsoft.com/office/drawing/2014/main" id="{54242C0C-73BB-2040-9E07-749CEA36AD06}"/>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3" name="Google Shape;1608;gca6c4a9396_0_1274">
            <a:extLst>
              <a:ext uri="{FF2B5EF4-FFF2-40B4-BE49-F238E27FC236}">
                <a16:creationId xmlns:a16="http://schemas.microsoft.com/office/drawing/2014/main" id="{151909AA-4A39-6945-B01E-7A5447110739}"/>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4" name="Google Shape;1609;gca6c4a9396_0_1274">
            <a:extLst>
              <a:ext uri="{FF2B5EF4-FFF2-40B4-BE49-F238E27FC236}">
                <a16:creationId xmlns:a16="http://schemas.microsoft.com/office/drawing/2014/main" id="{827737EF-FE6D-A74B-9213-3E5BAC103232}"/>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5" name="Google Shape;1610;gca6c4a9396_0_1274">
            <a:extLst>
              <a:ext uri="{FF2B5EF4-FFF2-40B4-BE49-F238E27FC236}">
                <a16:creationId xmlns:a16="http://schemas.microsoft.com/office/drawing/2014/main" id="{8408AD9E-1496-6141-8237-27C5CF150781}"/>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6" name="Google Shape;1611;gca6c4a9396_0_1274">
            <a:extLst>
              <a:ext uri="{FF2B5EF4-FFF2-40B4-BE49-F238E27FC236}">
                <a16:creationId xmlns:a16="http://schemas.microsoft.com/office/drawing/2014/main" id="{06A231A6-3326-D542-9E25-C1651E898807}"/>
              </a:ext>
            </a:extLst>
          </p:cNvPr>
          <p:cNvSpPr/>
          <p:nvPr/>
        </p:nvSpPr>
        <p:spPr>
          <a:xfrm>
            <a:off x="5506046" y="92104"/>
            <a:ext cx="114208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7" name="Google Shape;1612;gca6c4a9396_0_1274">
            <a:extLst>
              <a:ext uri="{FF2B5EF4-FFF2-40B4-BE49-F238E27FC236}">
                <a16:creationId xmlns:a16="http://schemas.microsoft.com/office/drawing/2014/main" id="{FCC73267-8379-DB43-9865-6E88A6D1FD29}"/>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8" name="Google Shape;1613;gca6c4a9396_0_1274">
            <a:extLst>
              <a:ext uri="{FF2B5EF4-FFF2-40B4-BE49-F238E27FC236}">
                <a16:creationId xmlns:a16="http://schemas.microsoft.com/office/drawing/2014/main" id="{B338DDB2-768C-5B43-B7D1-98BE407C18B2}"/>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419"/>
        <p:cNvGrpSpPr/>
        <p:nvPr/>
      </p:nvGrpSpPr>
      <p:grpSpPr>
        <a:xfrm>
          <a:off x="0" y="0"/>
          <a:ext cx="0" cy="0"/>
          <a:chOff x="0" y="0"/>
          <a:chExt cx="0" cy="0"/>
        </a:xfrm>
      </p:grpSpPr>
      <p:sp>
        <p:nvSpPr>
          <p:cNvPr id="1420" name="Google Shape;1420;gca6c4a9396_0_597"/>
          <p:cNvSpPr txBox="1">
            <a:spLocks noGrp="1"/>
          </p:cNvSpPr>
          <p:nvPr>
            <p:ph type="title"/>
          </p:nvPr>
        </p:nvSpPr>
        <p:spPr>
          <a:xfrm>
            <a:off x="551683" y="444615"/>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Results</a:t>
            </a:r>
            <a:endParaRPr dirty="0"/>
          </a:p>
        </p:txBody>
      </p:sp>
      <p:sp>
        <p:nvSpPr>
          <p:cNvPr id="1429" name="Google Shape;1429;gca6c4a9396_0_597"/>
          <p:cNvSpPr txBox="1">
            <a:spLocks noGrp="1"/>
          </p:cNvSpPr>
          <p:nvPr>
            <p:ph type="body" idx="2"/>
          </p:nvPr>
        </p:nvSpPr>
        <p:spPr>
          <a:xfrm>
            <a:off x="654319" y="784461"/>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Understanding The Results → KNN: Classical Simulation  </a:t>
            </a:r>
            <a:endParaRPr dirty="0"/>
          </a:p>
        </p:txBody>
      </p:sp>
      <p:pic>
        <p:nvPicPr>
          <p:cNvPr id="1430" name="Google Shape;1430;gca6c4a9396_0_597"/>
          <p:cNvPicPr preferRelativeResize="0"/>
          <p:nvPr/>
        </p:nvPicPr>
        <p:blipFill>
          <a:blip r:embed="rId3">
            <a:alphaModFix/>
          </a:blip>
          <a:stretch>
            <a:fillRect/>
          </a:stretch>
        </p:blipFill>
        <p:spPr>
          <a:xfrm>
            <a:off x="115375" y="1683597"/>
            <a:ext cx="8839201" cy="2675442"/>
          </a:xfrm>
          <a:prstGeom prst="rect">
            <a:avLst/>
          </a:prstGeom>
          <a:noFill/>
          <a:ln>
            <a:noFill/>
          </a:ln>
        </p:spPr>
      </p:pic>
      <p:sp>
        <p:nvSpPr>
          <p:cNvPr id="21" name="Google Shape;1606;gca6c4a9396_0_1274">
            <a:extLst>
              <a:ext uri="{FF2B5EF4-FFF2-40B4-BE49-F238E27FC236}">
                <a16:creationId xmlns:a16="http://schemas.microsoft.com/office/drawing/2014/main" id="{9661FB3A-C0CC-C044-94D7-5516134CE669}"/>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2" name="Google Shape;1607;gca6c4a9396_0_1274">
            <a:extLst>
              <a:ext uri="{FF2B5EF4-FFF2-40B4-BE49-F238E27FC236}">
                <a16:creationId xmlns:a16="http://schemas.microsoft.com/office/drawing/2014/main" id="{316DEFA7-D3D4-F141-83E2-074E3E262693}"/>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3" name="Google Shape;1608;gca6c4a9396_0_1274">
            <a:extLst>
              <a:ext uri="{FF2B5EF4-FFF2-40B4-BE49-F238E27FC236}">
                <a16:creationId xmlns:a16="http://schemas.microsoft.com/office/drawing/2014/main" id="{98208511-EB70-3D43-BED3-F617FE668DCF}"/>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4" name="Google Shape;1609;gca6c4a9396_0_1274">
            <a:extLst>
              <a:ext uri="{FF2B5EF4-FFF2-40B4-BE49-F238E27FC236}">
                <a16:creationId xmlns:a16="http://schemas.microsoft.com/office/drawing/2014/main" id="{DD7B6DD6-C885-AF4B-856C-2CFA4153F222}"/>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5" name="Google Shape;1610;gca6c4a9396_0_1274">
            <a:extLst>
              <a:ext uri="{FF2B5EF4-FFF2-40B4-BE49-F238E27FC236}">
                <a16:creationId xmlns:a16="http://schemas.microsoft.com/office/drawing/2014/main" id="{1FF51597-C7F0-424A-8998-778483717944}"/>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6" name="Google Shape;1611;gca6c4a9396_0_1274">
            <a:extLst>
              <a:ext uri="{FF2B5EF4-FFF2-40B4-BE49-F238E27FC236}">
                <a16:creationId xmlns:a16="http://schemas.microsoft.com/office/drawing/2014/main" id="{FDDEF80B-D222-B841-A95A-4158514C850D}"/>
              </a:ext>
            </a:extLst>
          </p:cNvPr>
          <p:cNvSpPr/>
          <p:nvPr/>
        </p:nvSpPr>
        <p:spPr>
          <a:xfrm>
            <a:off x="5506046" y="92104"/>
            <a:ext cx="114208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7" name="Google Shape;1612;gca6c4a9396_0_1274">
            <a:extLst>
              <a:ext uri="{FF2B5EF4-FFF2-40B4-BE49-F238E27FC236}">
                <a16:creationId xmlns:a16="http://schemas.microsoft.com/office/drawing/2014/main" id="{651EACF9-954D-AB4F-AEFB-BE13DF3A3C27}"/>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8" name="Google Shape;1613;gca6c4a9396_0_1274">
            <a:extLst>
              <a:ext uri="{FF2B5EF4-FFF2-40B4-BE49-F238E27FC236}">
                <a16:creationId xmlns:a16="http://schemas.microsoft.com/office/drawing/2014/main" id="{2EF907B6-D4B9-EB4B-B910-5650AEEF30EA}"/>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434"/>
        <p:cNvGrpSpPr/>
        <p:nvPr/>
      </p:nvGrpSpPr>
      <p:grpSpPr>
        <a:xfrm>
          <a:off x="0" y="0"/>
          <a:ext cx="0" cy="0"/>
          <a:chOff x="0" y="0"/>
          <a:chExt cx="0" cy="0"/>
        </a:xfrm>
      </p:grpSpPr>
      <p:sp>
        <p:nvSpPr>
          <p:cNvPr id="1435" name="Google Shape;1435;gca6c4a9396_0_657"/>
          <p:cNvSpPr txBox="1">
            <a:spLocks noGrp="1"/>
          </p:cNvSpPr>
          <p:nvPr>
            <p:ph type="title"/>
          </p:nvPr>
        </p:nvSpPr>
        <p:spPr>
          <a:xfrm>
            <a:off x="680800" y="482203"/>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Results</a:t>
            </a:r>
            <a:endParaRPr dirty="0"/>
          </a:p>
        </p:txBody>
      </p:sp>
      <p:sp>
        <p:nvSpPr>
          <p:cNvPr id="1444" name="Google Shape;1444;gca6c4a9396_0_657"/>
          <p:cNvSpPr txBox="1">
            <a:spLocks noGrp="1"/>
          </p:cNvSpPr>
          <p:nvPr>
            <p:ph type="body" idx="2"/>
          </p:nvPr>
        </p:nvSpPr>
        <p:spPr>
          <a:xfrm>
            <a:off x="747625" y="7944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Understanding The Results → Shots vs Accuracy  </a:t>
            </a:r>
            <a:endParaRPr dirty="0"/>
          </a:p>
        </p:txBody>
      </p:sp>
      <p:pic>
        <p:nvPicPr>
          <p:cNvPr id="3" name="Picture 2" descr="Chart, line chart&#10;&#10;Description automatically generated">
            <a:extLst>
              <a:ext uri="{FF2B5EF4-FFF2-40B4-BE49-F238E27FC236}">
                <a16:creationId xmlns:a16="http://schemas.microsoft.com/office/drawing/2014/main" id="{9D1925A4-3FE2-D943-AC78-431D7F45E438}"/>
              </a:ext>
            </a:extLst>
          </p:cNvPr>
          <p:cNvPicPr>
            <a:picLocks noChangeAspect="1"/>
          </p:cNvPicPr>
          <p:nvPr/>
        </p:nvPicPr>
        <p:blipFill>
          <a:blip r:embed="rId3"/>
          <a:stretch>
            <a:fillRect/>
          </a:stretch>
        </p:blipFill>
        <p:spPr>
          <a:xfrm>
            <a:off x="4050" y="1105321"/>
            <a:ext cx="9139950" cy="3773579"/>
          </a:xfrm>
          <a:prstGeom prst="rect">
            <a:avLst/>
          </a:prstGeom>
        </p:spPr>
      </p:pic>
      <p:sp>
        <p:nvSpPr>
          <p:cNvPr id="21" name="Google Shape;1606;gca6c4a9396_0_1274">
            <a:extLst>
              <a:ext uri="{FF2B5EF4-FFF2-40B4-BE49-F238E27FC236}">
                <a16:creationId xmlns:a16="http://schemas.microsoft.com/office/drawing/2014/main" id="{FF118E97-5FFC-334B-8A70-A47A1D70FBCA}"/>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2" name="Google Shape;1607;gca6c4a9396_0_1274">
            <a:extLst>
              <a:ext uri="{FF2B5EF4-FFF2-40B4-BE49-F238E27FC236}">
                <a16:creationId xmlns:a16="http://schemas.microsoft.com/office/drawing/2014/main" id="{E1428609-7A89-8642-B1EE-D1990A40AC44}"/>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3" name="Google Shape;1608;gca6c4a9396_0_1274">
            <a:extLst>
              <a:ext uri="{FF2B5EF4-FFF2-40B4-BE49-F238E27FC236}">
                <a16:creationId xmlns:a16="http://schemas.microsoft.com/office/drawing/2014/main" id="{D30B7669-E07E-6441-95AE-3EDE3EE06A79}"/>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4" name="Google Shape;1609;gca6c4a9396_0_1274">
            <a:extLst>
              <a:ext uri="{FF2B5EF4-FFF2-40B4-BE49-F238E27FC236}">
                <a16:creationId xmlns:a16="http://schemas.microsoft.com/office/drawing/2014/main" id="{6BAD9E96-5263-C244-9567-19056F2380D6}"/>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5" name="Google Shape;1610;gca6c4a9396_0_1274">
            <a:extLst>
              <a:ext uri="{FF2B5EF4-FFF2-40B4-BE49-F238E27FC236}">
                <a16:creationId xmlns:a16="http://schemas.microsoft.com/office/drawing/2014/main" id="{1040AE95-D97C-AB45-9736-B0A4BB0D0AB3}"/>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6" name="Google Shape;1611;gca6c4a9396_0_1274">
            <a:extLst>
              <a:ext uri="{FF2B5EF4-FFF2-40B4-BE49-F238E27FC236}">
                <a16:creationId xmlns:a16="http://schemas.microsoft.com/office/drawing/2014/main" id="{C41A581A-925D-2441-B985-02FF02546659}"/>
              </a:ext>
            </a:extLst>
          </p:cNvPr>
          <p:cNvSpPr/>
          <p:nvPr/>
        </p:nvSpPr>
        <p:spPr>
          <a:xfrm>
            <a:off x="5506046" y="92104"/>
            <a:ext cx="114208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7" name="Google Shape;1612;gca6c4a9396_0_1274">
            <a:extLst>
              <a:ext uri="{FF2B5EF4-FFF2-40B4-BE49-F238E27FC236}">
                <a16:creationId xmlns:a16="http://schemas.microsoft.com/office/drawing/2014/main" id="{80D5B3A7-E696-9549-AE80-91110CD80439}"/>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8" name="Google Shape;1613;gca6c4a9396_0_1274">
            <a:extLst>
              <a:ext uri="{FF2B5EF4-FFF2-40B4-BE49-F238E27FC236}">
                <a16:creationId xmlns:a16="http://schemas.microsoft.com/office/drawing/2014/main" id="{222AAE1B-DBE8-3049-9809-BC336C54ECFC}"/>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434"/>
        <p:cNvGrpSpPr/>
        <p:nvPr/>
      </p:nvGrpSpPr>
      <p:grpSpPr>
        <a:xfrm>
          <a:off x="0" y="0"/>
          <a:ext cx="0" cy="0"/>
          <a:chOff x="0" y="0"/>
          <a:chExt cx="0" cy="0"/>
        </a:xfrm>
      </p:grpSpPr>
      <p:sp>
        <p:nvSpPr>
          <p:cNvPr id="1435" name="Google Shape;1435;gca6c4a9396_0_657"/>
          <p:cNvSpPr txBox="1">
            <a:spLocks noGrp="1"/>
          </p:cNvSpPr>
          <p:nvPr>
            <p:ph type="title"/>
          </p:nvPr>
        </p:nvSpPr>
        <p:spPr>
          <a:xfrm>
            <a:off x="579125" y="424536"/>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Results</a:t>
            </a:r>
            <a:endParaRPr dirty="0"/>
          </a:p>
        </p:txBody>
      </p:sp>
      <p:sp>
        <p:nvSpPr>
          <p:cNvPr id="1444" name="Google Shape;1444;gca6c4a9396_0_657"/>
          <p:cNvSpPr txBox="1">
            <a:spLocks noGrp="1"/>
          </p:cNvSpPr>
          <p:nvPr>
            <p:ph type="body" idx="2"/>
          </p:nvPr>
        </p:nvSpPr>
        <p:spPr>
          <a:xfrm>
            <a:off x="673600" y="7944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Understanding The Results → Runtime</a:t>
            </a:r>
            <a:endParaRPr dirty="0"/>
          </a:p>
        </p:txBody>
      </p:sp>
      <p:pic>
        <p:nvPicPr>
          <p:cNvPr id="4" name="Picture 3" descr="Chart, bar chart&#10;&#10;Description automatically generated">
            <a:extLst>
              <a:ext uri="{FF2B5EF4-FFF2-40B4-BE49-F238E27FC236}">
                <a16:creationId xmlns:a16="http://schemas.microsoft.com/office/drawing/2014/main" id="{8D434C6B-81B7-D14B-87FB-210D24C5A355}"/>
              </a:ext>
            </a:extLst>
          </p:cNvPr>
          <p:cNvPicPr>
            <a:picLocks noChangeAspect="1"/>
          </p:cNvPicPr>
          <p:nvPr/>
        </p:nvPicPr>
        <p:blipFill>
          <a:blip r:embed="rId3"/>
          <a:stretch>
            <a:fillRect/>
          </a:stretch>
        </p:blipFill>
        <p:spPr>
          <a:xfrm>
            <a:off x="49745" y="1418993"/>
            <a:ext cx="4488650" cy="2685646"/>
          </a:xfrm>
          <a:prstGeom prst="rect">
            <a:avLst/>
          </a:prstGeom>
        </p:spPr>
      </p:pic>
      <p:pic>
        <p:nvPicPr>
          <p:cNvPr id="6" name="Picture 5" descr="Chart, bar chart&#10;&#10;Description automatically generated">
            <a:extLst>
              <a:ext uri="{FF2B5EF4-FFF2-40B4-BE49-F238E27FC236}">
                <a16:creationId xmlns:a16="http://schemas.microsoft.com/office/drawing/2014/main" id="{BB726F6E-21FF-6243-8E69-3FA29ACEAAEA}"/>
              </a:ext>
            </a:extLst>
          </p:cNvPr>
          <p:cNvPicPr>
            <a:picLocks noChangeAspect="1"/>
          </p:cNvPicPr>
          <p:nvPr/>
        </p:nvPicPr>
        <p:blipFill>
          <a:blip r:embed="rId4"/>
          <a:stretch>
            <a:fillRect/>
          </a:stretch>
        </p:blipFill>
        <p:spPr>
          <a:xfrm>
            <a:off x="4552170" y="1418993"/>
            <a:ext cx="4488650" cy="2685646"/>
          </a:xfrm>
          <a:prstGeom prst="rect">
            <a:avLst/>
          </a:prstGeom>
        </p:spPr>
      </p:pic>
      <p:sp>
        <p:nvSpPr>
          <p:cNvPr id="45" name="Google Shape;1606;gca6c4a9396_0_1274">
            <a:extLst>
              <a:ext uri="{FF2B5EF4-FFF2-40B4-BE49-F238E27FC236}">
                <a16:creationId xmlns:a16="http://schemas.microsoft.com/office/drawing/2014/main" id="{88A9BB51-78F8-064D-8AB7-674285C878E3}"/>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46" name="Google Shape;1607;gca6c4a9396_0_1274">
            <a:extLst>
              <a:ext uri="{FF2B5EF4-FFF2-40B4-BE49-F238E27FC236}">
                <a16:creationId xmlns:a16="http://schemas.microsoft.com/office/drawing/2014/main" id="{8C95A484-7610-C44D-92AA-FC7A422C0DEB}"/>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47" name="Google Shape;1608;gca6c4a9396_0_1274">
            <a:extLst>
              <a:ext uri="{FF2B5EF4-FFF2-40B4-BE49-F238E27FC236}">
                <a16:creationId xmlns:a16="http://schemas.microsoft.com/office/drawing/2014/main" id="{409A2E9A-EDCF-1449-87B5-AF46E4D64B99}"/>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48" name="Google Shape;1609;gca6c4a9396_0_1274">
            <a:extLst>
              <a:ext uri="{FF2B5EF4-FFF2-40B4-BE49-F238E27FC236}">
                <a16:creationId xmlns:a16="http://schemas.microsoft.com/office/drawing/2014/main" id="{4D2C837A-712A-DA47-8329-AF4AB9541693}"/>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49" name="Google Shape;1610;gca6c4a9396_0_1274">
            <a:extLst>
              <a:ext uri="{FF2B5EF4-FFF2-40B4-BE49-F238E27FC236}">
                <a16:creationId xmlns:a16="http://schemas.microsoft.com/office/drawing/2014/main" id="{6A07D65D-90E5-0149-9D80-87FE713C4AB3}"/>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50" name="Google Shape;1611;gca6c4a9396_0_1274">
            <a:extLst>
              <a:ext uri="{FF2B5EF4-FFF2-40B4-BE49-F238E27FC236}">
                <a16:creationId xmlns:a16="http://schemas.microsoft.com/office/drawing/2014/main" id="{AD2A74A3-20D5-0F40-8CB5-1B4AB4006095}"/>
              </a:ext>
            </a:extLst>
          </p:cNvPr>
          <p:cNvSpPr/>
          <p:nvPr/>
        </p:nvSpPr>
        <p:spPr>
          <a:xfrm>
            <a:off x="5506046" y="92104"/>
            <a:ext cx="114208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51" name="Google Shape;1612;gca6c4a9396_0_1274">
            <a:extLst>
              <a:ext uri="{FF2B5EF4-FFF2-40B4-BE49-F238E27FC236}">
                <a16:creationId xmlns:a16="http://schemas.microsoft.com/office/drawing/2014/main" id="{A5BAD61A-522B-AD42-A236-92A6D4777ED8}"/>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52" name="Google Shape;1613;gca6c4a9396_0_1274">
            <a:extLst>
              <a:ext uri="{FF2B5EF4-FFF2-40B4-BE49-F238E27FC236}">
                <a16:creationId xmlns:a16="http://schemas.microsoft.com/office/drawing/2014/main" id="{5A300446-F939-FF49-B71A-C5369BF94A29}"/>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3471022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ca6c4a9396_0_969"/>
          <p:cNvSpPr txBox="1">
            <a:spLocks noGrp="1"/>
          </p:cNvSpPr>
          <p:nvPr>
            <p:ph type="title"/>
          </p:nvPr>
        </p:nvSpPr>
        <p:spPr>
          <a:xfrm>
            <a:off x="430384" y="440500"/>
            <a:ext cx="75009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Quantum Circuit</a:t>
            </a:r>
            <a:endParaRPr dirty="0"/>
          </a:p>
        </p:txBody>
      </p:sp>
      <p:sp>
        <p:nvSpPr>
          <p:cNvPr id="330" name="Google Shape;330;gca6c4a9396_0_969"/>
          <p:cNvSpPr txBox="1">
            <a:spLocks noGrp="1"/>
          </p:cNvSpPr>
          <p:nvPr>
            <p:ph type="body" idx="1"/>
          </p:nvPr>
        </p:nvSpPr>
        <p:spPr>
          <a:xfrm>
            <a:off x="823925" y="1302200"/>
            <a:ext cx="7885800" cy="3344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endParaRPr dirty="0"/>
          </a:p>
          <a:p>
            <a:pPr marL="317500" lvl="0" indent="0" algn="l" rtl="0">
              <a:spcBef>
                <a:spcPts val="1134"/>
              </a:spcBef>
              <a:spcAft>
                <a:spcPts val="0"/>
              </a:spcAft>
              <a:buNone/>
            </a:pPr>
            <a:endParaRPr b="0" dirty="0"/>
          </a:p>
          <a:p>
            <a:pPr marL="0" lvl="0" indent="0" algn="l" rtl="0">
              <a:spcBef>
                <a:spcPts val="1134"/>
              </a:spcBef>
              <a:spcAft>
                <a:spcPts val="0"/>
              </a:spcAft>
              <a:buNone/>
            </a:pPr>
            <a:endParaRPr dirty="0"/>
          </a:p>
        </p:txBody>
      </p:sp>
      <p:sp>
        <p:nvSpPr>
          <p:cNvPr id="331" name="Google Shape;331;gca6c4a9396_0_969"/>
          <p:cNvSpPr txBox="1">
            <a:spLocks noGrp="1"/>
          </p:cNvSpPr>
          <p:nvPr>
            <p:ph type="body" idx="2"/>
          </p:nvPr>
        </p:nvSpPr>
        <p:spPr>
          <a:xfrm>
            <a:off x="673600" y="80875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Design Flow</a:t>
            </a:r>
            <a:endParaRPr dirty="0"/>
          </a:p>
        </p:txBody>
      </p:sp>
      <p:sp>
        <p:nvSpPr>
          <p:cNvPr id="332" name="Google Shape;332;gca6c4a9396_0_969"/>
          <p:cNvSpPr/>
          <p:nvPr/>
        </p:nvSpPr>
        <p:spPr>
          <a:xfrm>
            <a:off x="0" y="6498000"/>
            <a:ext cx="9144000" cy="360000"/>
          </a:xfrm>
          <a:prstGeom prst="rect">
            <a:avLst/>
          </a:prstGeom>
          <a:solidFill>
            <a:srgbClr val="0E73B9"/>
          </a:solidFill>
          <a:ln>
            <a:noFill/>
          </a:ln>
        </p:spPr>
        <p:txBody>
          <a:bodyPr spcFirstLastPara="1" wrap="square" lIns="91425" tIns="93600" rIns="91425" bIns="45700" anchor="t" anchorCtr="0">
            <a:noAutofit/>
          </a:bodyPr>
          <a:lstStyle/>
          <a:p>
            <a:pPr marL="727075" marR="0" lvl="0" indent="0" algn="l" rtl="0">
              <a:spcBef>
                <a:spcPts val="0"/>
              </a:spcBef>
              <a:spcAft>
                <a:spcPts val="0"/>
              </a:spcAft>
              <a:buNone/>
            </a:pPr>
            <a:r>
              <a:rPr lang="en-GB" sz="1000" b="1" i="0" u="none" strike="noStrike" cap="none">
                <a:solidFill>
                  <a:schemeClr val="lt1"/>
                </a:solidFill>
                <a:latin typeface="Calibri"/>
                <a:ea typeface="Calibri"/>
                <a:cs typeface="Calibri"/>
                <a:sym typeface="Calibri"/>
              </a:rPr>
              <a:t>Trinity College Dublin, </a:t>
            </a:r>
            <a:r>
              <a:rPr lang="en-GB" sz="1000" b="0" i="0" u="none" strike="noStrike" cap="none">
                <a:solidFill>
                  <a:schemeClr val="lt1"/>
                </a:solidFill>
                <a:latin typeface="Calibri"/>
                <a:ea typeface="Calibri"/>
                <a:cs typeface="Calibri"/>
                <a:sym typeface="Calibri"/>
              </a:rPr>
              <a:t>The University of Dublin</a:t>
            </a:r>
            <a:endParaRPr/>
          </a:p>
        </p:txBody>
      </p:sp>
      <p:pic>
        <p:nvPicPr>
          <p:cNvPr id="6" name="Picture 5" descr="Chart&#10;&#10;Description automatically generated">
            <a:extLst>
              <a:ext uri="{FF2B5EF4-FFF2-40B4-BE49-F238E27FC236}">
                <a16:creationId xmlns:a16="http://schemas.microsoft.com/office/drawing/2014/main" id="{93B18023-E337-864D-B1D8-19B1C26BD365}"/>
              </a:ext>
            </a:extLst>
          </p:cNvPr>
          <p:cNvPicPr>
            <a:picLocks noChangeAspect="1"/>
          </p:cNvPicPr>
          <p:nvPr/>
        </p:nvPicPr>
        <p:blipFill>
          <a:blip r:embed="rId3"/>
          <a:stretch>
            <a:fillRect/>
          </a:stretch>
        </p:blipFill>
        <p:spPr>
          <a:xfrm>
            <a:off x="1719090" y="1106757"/>
            <a:ext cx="5459414" cy="3484880"/>
          </a:xfrm>
          <a:prstGeom prst="rect">
            <a:avLst/>
          </a:prstGeom>
        </p:spPr>
      </p:pic>
      <p:sp>
        <p:nvSpPr>
          <p:cNvPr id="15" name="Google Shape;1606;gca6c4a9396_0_1274">
            <a:extLst>
              <a:ext uri="{FF2B5EF4-FFF2-40B4-BE49-F238E27FC236}">
                <a16:creationId xmlns:a16="http://schemas.microsoft.com/office/drawing/2014/main" id="{12758824-F1C7-C94D-BA3B-AF0E700D274C}"/>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C23ADAA3-7290-754B-B239-0E8FC44D4607}"/>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D35B24DA-0144-F245-AA00-27163F958F6A}"/>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F2206F3B-34DB-D540-BEAA-61469FE95647}"/>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490D898D-6AA7-D24E-BE35-DE6F47BC85AE}"/>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CEEFB072-6B47-E648-83CC-CFD28D5B762C}"/>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9F79CFE6-DBE1-7A4C-8ADB-156B08D3A66B}"/>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AD061088-D35F-0E41-9054-394FF67BD9EB}"/>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401405900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449"/>
        <p:cNvGrpSpPr/>
        <p:nvPr/>
      </p:nvGrpSpPr>
      <p:grpSpPr>
        <a:xfrm>
          <a:off x="0" y="0"/>
          <a:ext cx="0" cy="0"/>
          <a:chOff x="0" y="0"/>
          <a:chExt cx="0" cy="0"/>
        </a:xfrm>
      </p:grpSpPr>
      <p:sp>
        <p:nvSpPr>
          <p:cNvPr id="1450" name="Google Shape;1450;gca6c4a9396_0_643"/>
          <p:cNvSpPr txBox="1">
            <a:spLocks noGrp="1"/>
          </p:cNvSpPr>
          <p:nvPr>
            <p:ph type="title"/>
          </p:nvPr>
        </p:nvSpPr>
        <p:spPr>
          <a:xfrm>
            <a:off x="671825" y="501515"/>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Results</a:t>
            </a:r>
            <a:endParaRPr dirty="0"/>
          </a:p>
        </p:txBody>
      </p:sp>
      <p:sp>
        <p:nvSpPr>
          <p:cNvPr id="1459" name="Google Shape;1459;gca6c4a9396_0_643"/>
          <p:cNvSpPr txBox="1">
            <a:spLocks noGrp="1"/>
          </p:cNvSpPr>
          <p:nvPr>
            <p:ph type="body" idx="2"/>
          </p:nvPr>
        </p:nvSpPr>
        <p:spPr>
          <a:xfrm>
            <a:off x="740425" y="821312"/>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Understanding The Results → Grover's Algorithm   </a:t>
            </a:r>
            <a:endParaRPr dirty="0"/>
          </a:p>
        </p:txBody>
      </p:sp>
      <p:pic>
        <p:nvPicPr>
          <p:cNvPr id="1460" name="Google Shape;1460;gca6c4a9396_0_643"/>
          <p:cNvPicPr preferRelativeResize="0"/>
          <p:nvPr/>
        </p:nvPicPr>
        <p:blipFill>
          <a:blip r:embed="rId3">
            <a:alphaModFix/>
          </a:blip>
          <a:stretch>
            <a:fillRect/>
          </a:stretch>
        </p:blipFill>
        <p:spPr>
          <a:xfrm>
            <a:off x="517151" y="1268825"/>
            <a:ext cx="5109850" cy="3299050"/>
          </a:xfrm>
          <a:prstGeom prst="rect">
            <a:avLst/>
          </a:prstGeom>
          <a:noFill/>
          <a:ln>
            <a:noFill/>
          </a:ln>
        </p:spPr>
      </p:pic>
      <p:pic>
        <p:nvPicPr>
          <p:cNvPr id="1461" name="Google Shape;1461;gca6c4a9396_0_643"/>
          <p:cNvPicPr preferRelativeResize="0"/>
          <p:nvPr/>
        </p:nvPicPr>
        <p:blipFill>
          <a:blip r:embed="rId4">
            <a:alphaModFix/>
          </a:blip>
          <a:stretch>
            <a:fillRect/>
          </a:stretch>
        </p:blipFill>
        <p:spPr>
          <a:xfrm>
            <a:off x="5141025" y="3539844"/>
            <a:ext cx="3921751" cy="1028025"/>
          </a:xfrm>
          <a:prstGeom prst="rect">
            <a:avLst/>
          </a:prstGeom>
          <a:noFill/>
          <a:ln>
            <a:noFill/>
          </a:ln>
          <a:effectLst>
            <a:outerShdw blurRad="57150" dist="19050" dir="5400000" algn="bl" rotWithShape="0">
              <a:srgbClr val="000000">
                <a:alpha val="40000"/>
              </a:srgbClr>
            </a:outerShdw>
          </a:effectLst>
        </p:spPr>
      </p:pic>
      <p:pic>
        <p:nvPicPr>
          <p:cNvPr id="1462" name="Google Shape;1462;gca6c4a9396_0_643"/>
          <p:cNvPicPr preferRelativeResize="0"/>
          <p:nvPr/>
        </p:nvPicPr>
        <p:blipFill>
          <a:blip r:embed="rId5">
            <a:alphaModFix/>
          </a:blip>
          <a:stretch>
            <a:fillRect/>
          </a:stretch>
        </p:blipFill>
        <p:spPr>
          <a:xfrm>
            <a:off x="5844500" y="1420475"/>
            <a:ext cx="2289675" cy="1776300"/>
          </a:xfrm>
          <a:prstGeom prst="rect">
            <a:avLst/>
          </a:prstGeom>
          <a:noFill/>
          <a:ln>
            <a:noFill/>
          </a:ln>
          <a:effectLst>
            <a:outerShdw blurRad="57150" dist="19050" dir="5400000" algn="bl" rotWithShape="0">
              <a:srgbClr val="000000">
                <a:alpha val="40000"/>
              </a:srgbClr>
            </a:outerShdw>
          </a:effectLst>
        </p:spPr>
      </p:pic>
      <p:sp>
        <p:nvSpPr>
          <p:cNvPr id="15" name="Google Shape;1606;gca6c4a9396_0_1274">
            <a:extLst>
              <a:ext uri="{FF2B5EF4-FFF2-40B4-BE49-F238E27FC236}">
                <a16:creationId xmlns:a16="http://schemas.microsoft.com/office/drawing/2014/main" id="{C53BCA5E-3ED8-6B42-BBC5-BF1ECCC41936}"/>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31A41416-CA9A-4842-96B8-691B73A4B169}"/>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7544C6D4-3D8E-A44F-9B72-B9FDB0BCD707}"/>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DD44200C-9467-1C4B-99B1-4797EFEF8CC6}"/>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1B6A90C8-F03B-894E-A9A9-3E88AF7628E5}"/>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AC7EF646-0ADB-5D41-8058-5FA5F4270A64}"/>
              </a:ext>
            </a:extLst>
          </p:cNvPr>
          <p:cNvSpPr/>
          <p:nvPr/>
        </p:nvSpPr>
        <p:spPr>
          <a:xfrm>
            <a:off x="5506046" y="92104"/>
            <a:ext cx="1142084"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9EF1CB60-71DB-FE42-ABE6-E7C55BA3CECD}"/>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CD0E5337-EB54-004A-9454-118818290E9C}"/>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74625" y="2646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sp>
        <p:nvSpPr>
          <p:cNvPr id="1468" name="Google Shape;1468;gca6c4a9396_0_552"/>
          <p:cNvSpPr/>
          <p:nvPr/>
        </p:nvSpPr>
        <p:spPr>
          <a:xfrm>
            <a:off x="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69" name="Google Shape;1469;gca6c4a9396_0_552"/>
          <p:cNvSpPr/>
          <p:nvPr/>
        </p:nvSpPr>
        <p:spPr>
          <a:xfrm>
            <a:off x="1334350" y="-421200"/>
            <a:ext cx="11016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The Circuits  </a:t>
            </a:r>
            <a:endParaRPr sz="1200">
              <a:latin typeface="Calibri"/>
              <a:ea typeface="Calibri"/>
              <a:cs typeface="Calibri"/>
              <a:sym typeface="Calibri"/>
            </a:endParaRPr>
          </a:p>
        </p:txBody>
      </p:sp>
      <p:sp>
        <p:nvSpPr>
          <p:cNvPr id="1470" name="Google Shape;1470;gca6c4a9396_0_552"/>
          <p:cNvSpPr/>
          <p:nvPr/>
        </p:nvSpPr>
        <p:spPr>
          <a:xfrm>
            <a:off x="2280500" y="-421200"/>
            <a:ext cx="1176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Data Encoding</a:t>
            </a:r>
            <a:endParaRPr sz="1200">
              <a:latin typeface="Calibri"/>
              <a:ea typeface="Calibri"/>
              <a:cs typeface="Calibri"/>
              <a:sym typeface="Calibri"/>
            </a:endParaRPr>
          </a:p>
        </p:txBody>
      </p:sp>
      <p:sp>
        <p:nvSpPr>
          <p:cNvPr id="1471" name="Google Shape;1471;gca6c4a9396_0_552"/>
          <p:cNvSpPr/>
          <p:nvPr/>
        </p:nvSpPr>
        <p:spPr>
          <a:xfrm>
            <a:off x="3286075" y="-421200"/>
            <a:ext cx="1254000" cy="421200"/>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472" name="Google Shape;1472;gca6c4a9396_0_552"/>
          <p:cNvSpPr/>
          <p:nvPr/>
        </p:nvSpPr>
        <p:spPr>
          <a:xfrm>
            <a:off x="4366475" y="-421200"/>
            <a:ext cx="1205400" cy="421200"/>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473" name="Google Shape;1473;gca6c4a9396_0_552"/>
          <p:cNvSpPr/>
          <p:nvPr/>
        </p:nvSpPr>
        <p:spPr>
          <a:xfrm>
            <a:off x="5410300" y="-421200"/>
            <a:ext cx="1176000" cy="421200"/>
          </a:xfrm>
          <a:prstGeom prst="chevron">
            <a:avLst>
              <a:gd name="adj" fmla="val 50000"/>
            </a:avLst>
          </a:prstGeom>
          <a:solidFill>
            <a:schemeClr val="tx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474" name="Google Shape;1474;gca6c4a9396_0_552"/>
          <p:cNvSpPr/>
          <p:nvPr/>
        </p:nvSpPr>
        <p:spPr>
          <a:xfrm>
            <a:off x="6406550" y="-421200"/>
            <a:ext cx="1276800" cy="421200"/>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Summary</a:t>
            </a:r>
            <a:endParaRPr sz="1200" dirty="0">
              <a:latin typeface="Calibri"/>
              <a:ea typeface="Calibri"/>
              <a:cs typeface="Calibri"/>
              <a:sym typeface="Calibri"/>
            </a:endParaRPr>
          </a:p>
        </p:txBody>
      </p:sp>
      <p:sp>
        <p:nvSpPr>
          <p:cNvPr id="1475" name="Google Shape;1475;gca6c4a9396_0_552"/>
          <p:cNvSpPr/>
          <p:nvPr/>
        </p:nvSpPr>
        <p:spPr>
          <a:xfrm>
            <a:off x="7502350" y="-421200"/>
            <a:ext cx="1506300" cy="421200"/>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
        <p:nvSpPr>
          <p:cNvPr id="2" name="TextBox 1">
            <a:extLst>
              <a:ext uri="{FF2B5EF4-FFF2-40B4-BE49-F238E27FC236}">
                <a16:creationId xmlns:a16="http://schemas.microsoft.com/office/drawing/2014/main" id="{BC15963D-CA1B-B44D-B648-E6BEBD5B6738}"/>
              </a:ext>
            </a:extLst>
          </p:cNvPr>
          <p:cNvSpPr txBox="1"/>
          <p:nvPr/>
        </p:nvSpPr>
        <p:spPr>
          <a:xfrm>
            <a:off x="477520" y="1239520"/>
            <a:ext cx="7771805" cy="3108543"/>
          </a:xfrm>
          <a:prstGeom prst="rect">
            <a:avLst/>
          </a:prstGeom>
          <a:noFill/>
        </p:spPr>
        <p:txBody>
          <a:bodyPr wrap="square" rtlCol="0">
            <a:spAutoFit/>
          </a:bodyPr>
          <a:lstStyle/>
          <a:p>
            <a:r>
              <a:rPr lang="en-US" dirty="0"/>
              <a:t>Aim was to provide a modular tool for quantum / quantum enhanced machine learning</a:t>
            </a:r>
          </a:p>
          <a:p>
            <a:pPr marL="285750" indent="-285750">
              <a:buFontTx/>
              <a:buChar char="-"/>
            </a:pPr>
            <a:r>
              <a:rPr lang="en-US" dirty="0"/>
              <a:t>In a centralised place that is focused on code implementations and quantum executions</a:t>
            </a:r>
          </a:p>
          <a:p>
            <a:pPr lvl="3"/>
            <a:r>
              <a:rPr lang="en-US" dirty="0"/>
              <a:t>		- think of diagram </a:t>
            </a:r>
          </a:p>
          <a:p>
            <a:pPr marL="285750" lvl="3" indent="-285750">
              <a:buFontTx/>
              <a:buChar char="-"/>
            </a:pPr>
            <a:r>
              <a:rPr lang="en-US" u="sng" dirty="0"/>
              <a:t>Again, with the aim to provide the next steps from an introduction quantum research and tutorials to a </a:t>
            </a:r>
            <a:r>
              <a:rPr lang="en-US" u="sng" dirty="0" err="1"/>
              <a:t>centrliased</a:t>
            </a:r>
            <a:r>
              <a:rPr lang="en-US" u="sng" dirty="0"/>
              <a:t> modular tool for the next step. Covering: </a:t>
            </a:r>
          </a:p>
          <a:p>
            <a:pPr marL="285750" lvl="3" indent="-285750">
              <a:buFontTx/>
              <a:buChar char="-"/>
            </a:pPr>
            <a:endParaRPr lang="en-US" dirty="0"/>
          </a:p>
          <a:p>
            <a:pPr marL="285750" lvl="3" indent="-285750">
              <a:buFontTx/>
              <a:buChar char="-"/>
            </a:pPr>
            <a:r>
              <a:rPr lang="en-US" dirty="0"/>
              <a:t>Provided two option for each step , </a:t>
            </a:r>
          </a:p>
          <a:p>
            <a:pPr marL="285750" lvl="3" indent="-285750">
              <a:buFontTx/>
              <a:buChar char="-"/>
            </a:pPr>
            <a:r>
              <a:rPr lang="en-US" dirty="0"/>
              <a:t>Detailed how to encapsulate each part to make it a module</a:t>
            </a:r>
          </a:p>
          <a:p>
            <a:pPr marL="285750" lvl="3" indent="-285750">
              <a:buFontTx/>
              <a:buChar char="-"/>
            </a:pPr>
            <a:r>
              <a:rPr lang="en-US" dirty="0"/>
              <a:t>Executed and evaluated them on a quantum computer and simulator</a:t>
            </a:r>
          </a:p>
          <a:p>
            <a:pPr marL="285750" lvl="3" indent="-285750">
              <a:buFontTx/>
              <a:buChar char="-"/>
            </a:pPr>
            <a:endParaRPr lang="en-US" u="sng" dirty="0"/>
          </a:p>
          <a:p>
            <a:pPr lvl="3"/>
            <a:endParaRPr lang="en-US" dirty="0"/>
          </a:p>
          <a:p>
            <a:pPr lvl="3"/>
            <a:endParaRPr lang="en-US" dirty="0"/>
          </a:p>
          <a:p>
            <a:pPr marL="285750" lvl="3" indent="-285750">
              <a:buFontTx/>
              <a:buChar char="-"/>
            </a:pPr>
            <a:r>
              <a:rPr lang="en-US" b="1" u="sng" dirty="0"/>
              <a:t>Evaluate results </a:t>
            </a:r>
          </a:p>
          <a:p>
            <a:pPr lvl="3"/>
            <a:r>
              <a:rPr lang="en-US" dirty="0"/>
              <a:t>		</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80800" y="54121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372575" y="168360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sp>
        <p:nvSpPr>
          <p:cNvPr id="14" name="Google Shape;114;gca6c4a9396_0_812">
            <a:extLst>
              <a:ext uri="{FF2B5EF4-FFF2-40B4-BE49-F238E27FC236}">
                <a16:creationId xmlns:a16="http://schemas.microsoft.com/office/drawing/2014/main" id="{E1DFB314-F2A2-1E4C-AD66-0E7EF3695133}"/>
              </a:ext>
            </a:extLst>
          </p:cNvPr>
          <p:cNvSpPr txBox="1"/>
          <p:nvPr/>
        </p:nvSpPr>
        <p:spPr>
          <a:xfrm>
            <a:off x="4479500" y="1722275"/>
            <a:ext cx="700200" cy="692700"/>
          </a:xfrm>
          <a:prstGeom prst="rect">
            <a:avLst/>
          </a:prstGeom>
          <a:noFill/>
          <a:ln>
            <a:noFill/>
          </a:ln>
        </p:spPr>
        <p:txBody>
          <a:bodyPr spcFirstLastPara="1" wrap="square" lIns="91425" tIns="91425" rIns="91425" bIns="91425" anchor="t" anchorCtr="0">
            <a:spAutoFit/>
          </a:bodyPr>
          <a:lstStyle/>
          <a:p>
            <a:pPr marL="0" lvl="0" indent="0" algn="l" rtl="0">
              <a:spcBef>
                <a:spcPts val="1134"/>
              </a:spcBef>
              <a:spcAft>
                <a:spcPts val="0"/>
              </a:spcAft>
              <a:buNone/>
            </a:pPr>
            <a:r>
              <a:rPr lang="en-GB" sz="3300" b="1">
                <a:solidFill>
                  <a:schemeClr val="dk1"/>
                </a:solidFill>
                <a:latin typeface="Calibri"/>
                <a:ea typeface="Calibri"/>
                <a:cs typeface="Calibri"/>
                <a:sym typeface="Calibri"/>
              </a:rPr>
              <a:t>👎</a:t>
            </a:r>
            <a:endParaRPr sz="3300">
              <a:latin typeface="Calibri"/>
              <a:ea typeface="Calibri"/>
              <a:cs typeface="Calibri"/>
              <a:sym typeface="Calibri"/>
            </a:endParaRPr>
          </a:p>
        </p:txBody>
      </p:sp>
      <p:pic>
        <p:nvPicPr>
          <p:cNvPr id="15" name="Google Shape;115;gca6c4a9396_0_812">
            <a:extLst>
              <a:ext uri="{FF2B5EF4-FFF2-40B4-BE49-F238E27FC236}">
                <a16:creationId xmlns:a16="http://schemas.microsoft.com/office/drawing/2014/main" id="{E40470D4-C340-904A-83F0-C60DE3F971F6}"/>
              </a:ext>
            </a:extLst>
          </p:cNvPr>
          <p:cNvPicPr preferRelativeResize="0"/>
          <p:nvPr/>
        </p:nvPicPr>
        <p:blipFill>
          <a:blip r:embed="rId3">
            <a:alphaModFix/>
          </a:blip>
          <a:stretch>
            <a:fillRect/>
          </a:stretch>
        </p:blipFill>
        <p:spPr>
          <a:xfrm>
            <a:off x="5759950" y="1585947"/>
            <a:ext cx="2305050" cy="2381250"/>
          </a:xfrm>
          <a:prstGeom prst="rect">
            <a:avLst/>
          </a:prstGeom>
          <a:noFill/>
          <a:ln>
            <a:noFill/>
          </a:ln>
        </p:spPr>
      </p:pic>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4">
            <a:alphaModFix/>
          </a:blip>
          <a:srcRect r="5365"/>
          <a:stretch/>
        </p:blipFill>
        <p:spPr>
          <a:xfrm>
            <a:off x="965575" y="1683600"/>
            <a:ext cx="2991975" cy="2675864"/>
          </a:xfrm>
          <a:prstGeom prst="rect">
            <a:avLst/>
          </a:prstGeom>
          <a:noFill/>
          <a:ln>
            <a:noFill/>
          </a:ln>
        </p:spPr>
      </p:pic>
      <p:sp>
        <p:nvSpPr>
          <p:cNvPr id="17" name="Google Shape;1606;gca6c4a9396_0_1274">
            <a:extLst>
              <a:ext uri="{FF2B5EF4-FFF2-40B4-BE49-F238E27FC236}">
                <a16:creationId xmlns:a16="http://schemas.microsoft.com/office/drawing/2014/main" id="{458AA885-7725-114A-A82B-61177E7AA9A8}"/>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8" name="Google Shape;1607;gca6c4a9396_0_1274">
            <a:extLst>
              <a:ext uri="{FF2B5EF4-FFF2-40B4-BE49-F238E27FC236}">
                <a16:creationId xmlns:a16="http://schemas.microsoft.com/office/drawing/2014/main" id="{0E4BFE3D-82B0-5640-B875-EC124D48E8FE}"/>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9" name="Google Shape;1608;gca6c4a9396_0_1274">
            <a:extLst>
              <a:ext uri="{FF2B5EF4-FFF2-40B4-BE49-F238E27FC236}">
                <a16:creationId xmlns:a16="http://schemas.microsoft.com/office/drawing/2014/main" id="{D282BCD4-81E3-324C-BE67-D7F10E7540AD}"/>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0" name="Google Shape;1609;gca6c4a9396_0_1274">
            <a:extLst>
              <a:ext uri="{FF2B5EF4-FFF2-40B4-BE49-F238E27FC236}">
                <a16:creationId xmlns:a16="http://schemas.microsoft.com/office/drawing/2014/main" id="{DD2EFD8A-C568-0E44-8533-B666A312111B}"/>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1" name="Google Shape;1610;gca6c4a9396_0_1274">
            <a:extLst>
              <a:ext uri="{FF2B5EF4-FFF2-40B4-BE49-F238E27FC236}">
                <a16:creationId xmlns:a16="http://schemas.microsoft.com/office/drawing/2014/main" id="{6420C415-A85E-544E-BA42-F524341B7A2A}"/>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2" name="Google Shape;1611;gca6c4a9396_0_1274">
            <a:extLst>
              <a:ext uri="{FF2B5EF4-FFF2-40B4-BE49-F238E27FC236}">
                <a16:creationId xmlns:a16="http://schemas.microsoft.com/office/drawing/2014/main" id="{303E5FF6-A957-D540-A1E5-F975097A45D5}"/>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3" name="Google Shape;1612;gca6c4a9396_0_1274">
            <a:extLst>
              <a:ext uri="{FF2B5EF4-FFF2-40B4-BE49-F238E27FC236}">
                <a16:creationId xmlns:a16="http://schemas.microsoft.com/office/drawing/2014/main" id="{164B888C-DBD1-C04B-8FDE-006003D863C7}"/>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4" name="Google Shape;1613;gca6c4a9396_0_1274">
            <a:extLst>
              <a:ext uri="{FF2B5EF4-FFF2-40B4-BE49-F238E27FC236}">
                <a16:creationId xmlns:a16="http://schemas.microsoft.com/office/drawing/2014/main" id="{460072D0-915A-5546-84B3-8747099A72E0}"/>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24479062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70110" y="449755"/>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265375" y="130768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3">
            <a:alphaModFix/>
          </a:blip>
          <a:srcRect r="5365"/>
          <a:stretch/>
        </p:blipFill>
        <p:spPr>
          <a:xfrm>
            <a:off x="90985" y="2130739"/>
            <a:ext cx="2830630" cy="2383564"/>
          </a:xfrm>
          <a:prstGeom prst="rect">
            <a:avLst/>
          </a:prstGeom>
          <a:noFill/>
          <a:ln>
            <a:noFill/>
          </a:ln>
        </p:spPr>
      </p:pic>
      <p:pic>
        <p:nvPicPr>
          <p:cNvPr id="3" name="Picture 2" descr="Graphical user interface, application, Teams&#10;&#10;Description automatically generated">
            <a:extLst>
              <a:ext uri="{FF2B5EF4-FFF2-40B4-BE49-F238E27FC236}">
                <a16:creationId xmlns:a16="http://schemas.microsoft.com/office/drawing/2014/main" id="{A9565271-0081-1940-8CA6-76B6BC8BFBE9}"/>
              </a:ext>
            </a:extLst>
          </p:cNvPr>
          <p:cNvPicPr>
            <a:picLocks noChangeAspect="1"/>
          </p:cNvPicPr>
          <p:nvPr/>
        </p:nvPicPr>
        <p:blipFill>
          <a:blip r:embed="rId4"/>
          <a:stretch>
            <a:fillRect/>
          </a:stretch>
        </p:blipFill>
        <p:spPr>
          <a:xfrm>
            <a:off x="3201307" y="1146610"/>
            <a:ext cx="5942693" cy="3252670"/>
          </a:xfrm>
          <a:prstGeom prst="rect">
            <a:avLst/>
          </a:prstGeom>
        </p:spPr>
      </p:pic>
      <p:sp>
        <p:nvSpPr>
          <p:cNvPr id="14" name="Google Shape;1606;gca6c4a9396_0_1274">
            <a:extLst>
              <a:ext uri="{FF2B5EF4-FFF2-40B4-BE49-F238E27FC236}">
                <a16:creationId xmlns:a16="http://schemas.microsoft.com/office/drawing/2014/main" id="{4124891C-9A47-9E49-9735-DC2AEAA0695D}"/>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29BD1E00-EF08-F249-A295-1C6C689D2EED}"/>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B74D2BD4-3DED-4847-B1CB-A410A38C81A2}"/>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4207CC90-2A9C-6143-AC43-DD8C39BB18B9}"/>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B5393721-A84D-8542-9D97-AE1E4F2500F5}"/>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62C1FEA5-34DF-FF45-8A8B-F68A61C3FDA3}"/>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FF97E815-4974-2E44-8D85-BAC02F817FF0}"/>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0C4B3B7B-9DCB-1D4A-B111-24D6DD336FA7}"/>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78859608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70110" y="456001"/>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265375" y="130768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3">
            <a:alphaModFix/>
          </a:blip>
          <a:srcRect r="5365"/>
          <a:stretch/>
        </p:blipFill>
        <p:spPr>
          <a:xfrm>
            <a:off x="90985" y="2130739"/>
            <a:ext cx="2830630" cy="2383564"/>
          </a:xfrm>
          <a:prstGeom prst="rect">
            <a:avLst/>
          </a:prstGeom>
          <a:noFill/>
          <a:ln>
            <a:noFill/>
          </a:ln>
        </p:spPr>
      </p:pic>
      <p:pic>
        <p:nvPicPr>
          <p:cNvPr id="7" name="Picture 6" descr="Graphical user interface, text, application&#10;&#10;Description automatically generated">
            <a:extLst>
              <a:ext uri="{FF2B5EF4-FFF2-40B4-BE49-F238E27FC236}">
                <a16:creationId xmlns:a16="http://schemas.microsoft.com/office/drawing/2014/main" id="{7B88C3F3-05CA-5941-BE03-97B10DFAD121}"/>
              </a:ext>
            </a:extLst>
          </p:cNvPr>
          <p:cNvPicPr>
            <a:picLocks noChangeAspect="1"/>
          </p:cNvPicPr>
          <p:nvPr/>
        </p:nvPicPr>
        <p:blipFill>
          <a:blip r:embed="rId4"/>
          <a:stretch>
            <a:fillRect/>
          </a:stretch>
        </p:blipFill>
        <p:spPr>
          <a:xfrm>
            <a:off x="2934640" y="1169192"/>
            <a:ext cx="5958732" cy="3128487"/>
          </a:xfrm>
          <a:prstGeom prst="rect">
            <a:avLst/>
          </a:prstGeom>
        </p:spPr>
      </p:pic>
      <p:sp>
        <p:nvSpPr>
          <p:cNvPr id="14" name="Google Shape;1606;gca6c4a9396_0_1274">
            <a:extLst>
              <a:ext uri="{FF2B5EF4-FFF2-40B4-BE49-F238E27FC236}">
                <a16:creationId xmlns:a16="http://schemas.microsoft.com/office/drawing/2014/main" id="{9E8B9CAA-BBEA-F943-BD98-5F7C79C59DE3}"/>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1FEB4DDE-721F-764A-996E-AED6E572CB57}"/>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CD238ABA-8993-C749-A417-3A9EEFAC4065}"/>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983E5DBB-D0CF-C54C-B1FC-D95617341765}"/>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442A1D07-1EE0-134B-8DAB-117C81DCBCFD}"/>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F9028D74-6E4B-014E-9235-B0F21D040552}"/>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F7419368-3082-B042-9C2E-452622E024DE}"/>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7ACC2F8B-6CB0-3B47-BF32-1EBA7AC6AFF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93237752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pic>
        <p:nvPicPr>
          <p:cNvPr id="14" name="Picture 13" descr="Graphical user interface, text, application&#10;&#10;Description automatically generated">
            <a:extLst>
              <a:ext uri="{FF2B5EF4-FFF2-40B4-BE49-F238E27FC236}">
                <a16:creationId xmlns:a16="http://schemas.microsoft.com/office/drawing/2014/main" id="{05603BDF-FAA0-9342-8228-C742BEE98EC9}"/>
              </a:ext>
            </a:extLst>
          </p:cNvPr>
          <p:cNvPicPr>
            <a:picLocks noChangeAspect="1"/>
          </p:cNvPicPr>
          <p:nvPr/>
        </p:nvPicPr>
        <p:blipFill>
          <a:blip r:embed="rId3">
            <a:alphaModFix amt="35000"/>
          </a:blip>
          <a:stretch>
            <a:fillRect/>
          </a:stretch>
        </p:blipFill>
        <p:spPr>
          <a:xfrm>
            <a:off x="2934640" y="1777478"/>
            <a:ext cx="5958732" cy="2613972"/>
          </a:xfrm>
          <a:prstGeom prst="rect">
            <a:avLst/>
          </a:prstGeom>
        </p:spPr>
      </p:pic>
      <p:sp>
        <p:nvSpPr>
          <p:cNvPr id="1467" name="Google Shape;1467;gca6c4a9396_0_552"/>
          <p:cNvSpPr txBox="1">
            <a:spLocks noGrp="1"/>
          </p:cNvSpPr>
          <p:nvPr>
            <p:ph type="title"/>
          </p:nvPr>
        </p:nvSpPr>
        <p:spPr>
          <a:xfrm>
            <a:off x="670110" y="527336"/>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265375" y="130768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4">
            <a:alphaModFix/>
          </a:blip>
          <a:srcRect r="5365"/>
          <a:stretch/>
        </p:blipFill>
        <p:spPr>
          <a:xfrm>
            <a:off x="90985" y="2130739"/>
            <a:ext cx="2830630" cy="2383564"/>
          </a:xfrm>
          <a:prstGeom prst="rect">
            <a:avLst/>
          </a:prstGeom>
          <a:noFill/>
          <a:ln>
            <a:noFill/>
          </a:ln>
        </p:spPr>
      </p:pic>
      <p:pic>
        <p:nvPicPr>
          <p:cNvPr id="7" name="Picture 6" descr="Graphical user interface, text, application&#10;&#10;Description automatically generated">
            <a:extLst>
              <a:ext uri="{FF2B5EF4-FFF2-40B4-BE49-F238E27FC236}">
                <a16:creationId xmlns:a16="http://schemas.microsoft.com/office/drawing/2014/main" id="{7B88C3F3-05CA-5941-BE03-97B10DFAD121}"/>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t="10692" b="79166"/>
          <a:stretch/>
        </p:blipFill>
        <p:spPr>
          <a:xfrm>
            <a:off x="2934640" y="2145979"/>
            <a:ext cx="5958732" cy="317299"/>
          </a:xfrm>
          <a:prstGeom prst="rect">
            <a:avLst/>
          </a:prstGeom>
          <a:ln>
            <a:noFill/>
          </a:ln>
          <a:effectLst>
            <a:outerShdw blurRad="190500" algn="tl" rotWithShape="0">
              <a:srgbClr val="000000">
                <a:alpha val="70000"/>
              </a:srgbClr>
            </a:outerShdw>
          </a:effectLst>
        </p:spPr>
      </p:pic>
      <p:pic>
        <p:nvPicPr>
          <p:cNvPr id="15" name="Picture 14" descr="Graphical user interface, text, application&#10;&#10;Description automatically generated">
            <a:extLst>
              <a:ext uri="{FF2B5EF4-FFF2-40B4-BE49-F238E27FC236}">
                <a16:creationId xmlns:a16="http://schemas.microsoft.com/office/drawing/2014/main" id="{1F264FB9-9B47-4745-977B-6D64A17795A3}"/>
              </a:ext>
            </a:extLst>
          </p:cNvPr>
          <p:cNvPicPr>
            <a:picLocks noChangeAspect="1"/>
          </p:cNvPicPr>
          <p:nvPr/>
        </p:nvPicPr>
        <p:blipFill rotWithShape="1">
          <a:blip r:embed="rId5">
            <a:extLst>
              <a:ext uri="{BEBA8EAE-BF5A-486C-A8C5-ECC9F3942E4B}">
                <a14:imgProps xmlns:a14="http://schemas.microsoft.com/office/drawing/2010/main">
                  <a14:imgLayer r:embed="rId7">
                    <a14:imgEffect>
                      <a14:sharpenSoften amount="50000"/>
                    </a14:imgEffect>
                  </a14:imgLayer>
                </a14:imgProps>
              </a:ext>
            </a:extLst>
          </a:blip>
          <a:srcRect t="68711"/>
          <a:stretch/>
        </p:blipFill>
        <p:spPr>
          <a:xfrm>
            <a:off x="3049918" y="3554956"/>
            <a:ext cx="5958732" cy="817871"/>
          </a:xfrm>
          <a:prstGeom prst="rect">
            <a:avLst/>
          </a:prstGeom>
          <a:ln>
            <a:noFill/>
          </a:ln>
          <a:effectLst>
            <a:outerShdw blurRad="190500" algn="tl" rotWithShape="0">
              <a:srgbClr val="000000">
                <a:alpha val="70000"/>
              </a:srgbClr>
            </a:outerShdw>
          </a:effectLst>
        </p:spPr>
      </p:pic>
      <p:sp>
        <p:nvSpPr>
          <p:cNvPr id="17" name="Google Shape;1606;gca6c4a9396_0_1274">
            <a:extLst>
              <a:ext uri="{FF2B5EF4-FFF2-40B4-BE49-F238E27FC236}">
                <a16:creationId xmlns:a16="http://schemas.microsoft.com/office/drawing/2014/main" id="{3C158216-64FD-014B-96B3-98CB80D2DA35}"/>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8" name="Google Shape;1607;gca6c4a9396_0_1274">
            <a:extLst>
              <a:ext uri="{FF2B5EF4-FFF2-40B4-BE49-F238E27FC236}">
                <a16:creationId xmlns:a16="http://schemas.microsoft.com/office/drawing/2014/main" id="{D99D00FB-72D1-DC49-B62F-290D05DAF231}"/>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9" name="Google Shape;1608;gca6c4a9396_0_1274">
            <a:extLst>
              <a:ext uri="{FF2B5EF4-FFF2-40B4-BE49-F238E27FC236}">
                <a16:creationId xmlns:a16="http://schemas.microsoft.com/office/drawing/2014/main" id="{93B8192F-6138-0D48-B86D-AFBD8043FD97}"/>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0" name="Google Shape;1609;gca6c4a9396_0_1274">
            <a:extLst>
              <a:ext uri="{FF2B5EF4-FFF2-40B4-BE49-F238E27FC236}">
                <a16:creationId xmlns:a16="http://schemas.microsoft.com/office/drawing/2014/main" id="{4DFB20C5-F738-AC4C-8578-E51EE0196A1B}"/>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1" name="Google Shape;1610;gca6c4a9396_0_1274">
            <a:extLst>
              <a:ext uri="{FF2B5EF4-FFF2-40B4-BE49-F238E27FC236}">
                <a16:creationId xmlns:a16="http://schemas.microsoft.com/office/drawing/2014/main" id="{96211A03-7215-AB4E-A5FC-A959D82A2309}"/>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2" name="Google Shape;1611;gca6c4a9396_0_1274">
            <a:extLst>
              <a:ext uri="{FF2B5EF4-FFF2-40B4-BE49-F238E27FC236}">
                <a16:creationId xmlns:a16="http://schemas.microsoft.com/office/drawing/2014/main" id="{F4DB6245-2FE8-9B4F-9312-37C9A17F731A}"/>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3" name="Google Shape;1612;gca6c4a9396_0_1274">
            <a:extLst>
              <a:ext uri="{FF2B5EF4-FFF2-40B4-BE49-F238E27FC236}">
                <a16:creationId xmlns:a16="http://schemas.microsoft.com/office/drawing/2014/main" id="{5553D42F-A459-A24A-B21D-996E0EDC17AC}"/>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4" name="Google Shape;1613;gca6c4a9396_0_1274">
            <a:extLst>
              <a:ext uri="{FF2B5EF4-FFF2-40B4-BE49-F238E27FC236}">
                <a16:creationId xmlns:a16="http://schemas.microsoft.com/office/drawing/2014/main" id="{C912C71C-7273-E04E-AEA7-113728945EB5}"/>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218706295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714475" y="469772"/>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265375" y="130768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3">
            <a:alphaModFix/>
          </a:blip>
          <a:srcRect r="5365"/>
          <a:stretch/>
        </p:blipFill>
        <p:spPr>
          <a:xfrm>
            <a:off x="90985" y="2130739"/>
            <a:ext cx="2830630" cy="2383564"/>
          </a:xfrm>
          <a:prstGeom prst="rect">
            <a:avLst/>
          </a:prstGeom>
          <a:noFill/>
          <a:ln>
            <a:noFill/>
          </a:ln>
        </p:spPr>
      </p:pic>
      <p:pic>
        <p:nvPicPr>
          <p:cNvPr id="3" name="Picture 2" descr="A picture containing text&#10;&#10;Description automatically generated">
            <a:extLst>
              <a:ext uri="{FF2B5EF4-FFF2-40B4-BE49-F238E27FC236}">
                <a16:creationId xmlns:a16="http://schemas.microsoft.com/office/drawing/2014/main" id="{E5ADFD41-055B-064E-8DFA-2317DDD40E24}"/>
              </a:ext>
            </a:extLst>
          </p:cNvPr>
          <p:cNvPicPr>
            <a:picLocks noChangeAspect="1"/>
          </p:cNvPicPr>
          <p:nvPr/>
        </p:nvPicPr>
        <p:blipFill>
          <a:blip r:embed="rId4"/>
          <a:stretch>
            <a:fillRect/>
          </a:stretch>
        </p:blipFill>
        <p:spPr>
          <a:xfrm>
            <a:off x="2504174" y="1765856"/>
            <a:ext cx="6639826" cy="1170384"/>
          </a:xfrm>
          <a:prstGeom prst="rect">
            <a:avLst/>
          </a:prstGeom>
          <a:ln>
            <a:noFill/>
          </a:ln>
          <a:effectLst>
            <a:outerShdw blurRad="190500" algn="tl" rotWithShape="0">
              <a:srgbClr val="000000">
                <a:alpha val="70000"/>
              </a:srgbClr>
            </a:outerShdw>
          </a:effectLst>
        </p:spPr>
      </p:pic>
      <p:sp>
        <p:nvSpPr>
          <p:cNvPr id="14" name="Google Shape;1606;gca6c4a9396_0_1274">
            <a:extLst>
              <a:ext uri="{FF2B5EF4-FFF2-40B4-BE49-F238E27FC236}">
                <a16:creationId xmlns:a16="http://schemas.microsoft.com/office/drawing/2014/main" id="{F4B24F08-E2BC-5741-9228-1573292558D1}"/>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CC9984FF-B7FD-E142-8CFA-19ED5D95A655}"/>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AAF4C4C1-06C7-AC45-A6FD-B90D12BF6DBC}"/>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A110EB05-4F57-1247-B8A4-60D0A32DAFC4}"/>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FC92424D-9296-6F4F-A42A-67D9B87DE78F}"/>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2BD7E696-2073-6E43-80BA-E4D4CF712097}"/>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3D866BF6-110D-FD4B-966E-273C63A1850F}"/>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45079CEB-15A7-CD47-9C84-7AA54270D2F8}"/>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51148124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80800" y="521001"/>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265375" y="130768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3">
            <a:alphaModFix/>
          </a:blip>
          <a:srcRect r="5365"/>
          <a:stretch/>
        </p:blipFill>
        <p:spPr>
          <a:xfrm>
            <a:off x="90985" y="2130739"/>
            <a:ext cx="2830630" cy="2383564"/>
          </a:xfrm>
          <a:prstGeom prst="rect">
            <a:avLst/>
          </a:prstGeom>
          <a:noFill/>
          <a:ln>
            <a:noFill/>
          </a:ln>
        </p:spPr>
      </p:pic>
      <p:pic>
        <p:nvPicPr>
          <p:cNvPr id="4" name="Picture 3" descr="A picture containing text&#10;&#10;Description automatically generated">
            <a:extLst>
              <a:ext uri="{FF2B5EF4-FFF2-40B4-BE49-F238E27FC236}">
                <a16:creationId xmlns:a16="http://schemas.microsoft.com/office/drawing/2014/main" id="{DA0F964D-13F6-A443-87E6-F153F08125C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3600540" y="1087120"/>
            <a:ext cx="4795519" cy="3705714"/>
          </a:xfrm>
          <a:prstGeom prst="rect">
            <a:avLst/>
          </a:prstGeom>
          <a:ln>
            <a:noFill/>
          </a:ln>
          <a:effectLst>
            <a:outerShdw blurRad="190500" algn="tl" rotWithShape="0">
              <a:srgbClr val="000000">
                <a:alpha val="70000"/>
              </a:srgbClr>
            </a:outerShdw>
          </a:effectLst>
        </p:spPr>
      </p:pic>
      <p:sp>
        <p:nvSpPr>
          <p:cNvPr id="14" name="Google Shape;1606;gca6c4a9396_0_1274">
            <a:extLst>
              <a:ext uri="{FF2B5EF4-FFF2-40B4-BE49-F238E27FC236}">
                <a16:creationId xmlns:a16="http://schemas.microsoft.com/office/drawing/2014/main" id="{F033FE6C-FB2B-9B4E-9A1B-25D2D3B56CD2}"/>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5F3202E8-F91A-1544-BF8B-3F157B617028}"/>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34FD5D95-10E9-F842-98DF-29C75B5F1E59}"/>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C47F51B2-0681-E745-899D-E98A27983A85}"/>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E0CD8E3D-7EAB-1049-B9AE-AB392948625C}"/>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16FD9798-039A-DA46-BA57-8F5FD6BC1FB9}"/>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9BF0F72C-539D-5741-9B6E-6CCF92195273}"/>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6EEF3DD8-FBAD-A947-BA34-17112E479B06}"/>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55386152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74625" y="4752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pic>
        <p:nvPicPr>
          <p:cNvPr id="17" name="Picture 16" descr="Chart&#10;&#10;Description automatically generated">
            <a:extLst>
              <a:ext uri="{FF2B5EF4-FFF2-40B4-BE49-F238E27FC236}">
                <a16:creationId xmlns:a16="http://schemas.microsoft.com/office/drawing/2014/main" id="{3C8765D4-92A7-2F49-A7A9-B28D2524A4E8}"/>
              </a:ext>
            </a:extLst>
          </p:cNvPr>
          <p:cNvPicPr>
            <a:picLocks noChangeAspect="1"/>
          </p:cNvPicPr>
          <p:nvPr/>
        </p:nvPicPr>
        <p:blipFill>
          <a:blip r:embed="rId3"/>
          <a:stretch>
            <a:fillRect/>
          </a:stretch>
        </p:blipFill>
        <p:spPr>
          <a:xfrm>
            <a:off x="1334350" y="1147397"/>
            <a:ext cx="5459414" cy="3484880"/>
          </a:xfrm>
          <a:prstGeom prst="rect">
            <a:avLst/>
          </a:prstGeom>
        </p:spPr>
      </p:pic>
      <p:sp>
        <p:nvSpPr>
          <p:cNvPr id="12" name="Google Shape;1606;gca6c4a9396_0_1274">
            <a:extLst>
              <a:ext uri="{FF2B5EF4-FFF2-40B4-BE49-F238E27FC236}">
                <a16:creationId xmlns:a16="http://schemas.microsoft.com/office/drawing/2014/main" id="{CC275BB4-B471-6F48-9769-9E314BBFC8A7}"/>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3" name="Google Shape;1607;gca6c4a9396_0_1274">
            <a:extLst>
              <a:ext uri="{FF2B5EF4-FFF2-40B4-BE49-F238E27FC236}">
                <a16:creationId xmlns:a16="http://schemas.microsoft.com/office/drawing/2014/main" id="{5B38EDD2-1BB8-C44D-BBF4-CADDE00B5C43}"/>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4" name="Google Shape;1608;gca6c4a9396_0_1274">
            <a:extLst>
              <a:ext uri="{FF2B5EF4-FFF2-40B4-BE49-F238E27FC236}">
                <a16:creationId xmlns:a16="http://schemas.microsoft.com/office/drawing/2014/main" id="{B5EA3300-CE97-EA4B-A793-DD10E58CFB36}"/>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5" name="Google Shape;1609;gca6c4a9396_0_1274">
            <a:extLst>
              <a:ext uri="{FF2B5EF4-FFF2-40B4-BE49-F238E27FC236}">
                <a16:creationId xmlns:a16="http://schemas.microsoft.com/office/drawing/2014/main" id="{9F59CB17-7B87-7640-B4DD-942A907F7B3F}"/>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6" name="Google Shape;1610;gca6c4a9396_0_1274">
            <a:extLst>
              <a:ext uri="{FF2B5EF4-FFF2-40B4-BE49-F238E27FC236}">
                <a16:creationId xmlns:a16="http://schemas.microsoft.com/office/drawing/2014/main" id="{F4FAD84C-824F-FE44-B3C8-0D5EB4ABD129}"/>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79EB6F54-32AD-7F46-AC80-8010E08DA1A1}"/>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0F79C4A6-1562-2E48-B1F5-28B33A5C9CDE}"/>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8F192983-CAF3-2643-9559-B46C76E9BDE9}"/>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52363903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704536" y="450313"/>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pic>
        <p:nvPicPr>
          <p:cNvPr id="17" name="Picture 16" descr="Chart&#10;&#10;Description automatically generated">
            <a:extLst>
              <a:ext uri="{FF2B5EF4-FFF2-40B4-BE49-F238E27FC236}">
                <a16:creationId xmlns:a16="http://schemas.microsoft.com/office/drawing/2014/main" id="{3C8765D4-92A7-2F49-A7A9-B28D2524A4E8}"/>
              </a:ext>
            </a:extLst>
          </p:cNvPr>
          <p:cNvPicPr>
            <a:picLocks noChangeAspect="1"/>
          </p:cNvPicPr>
          <p:nvPr/>
        </p:nvPicPr>
        <p:blipFill>
          <a:blip r:embed="rId3"/>
          <a:stretch>
            <a:fillRect/>
          </a:stretch>
        </p:blipFill>
        <p:spPr>
          <a:xfrm>
            <a:off x="50794" y="1547311"/>
            <a:ext cx="4770312" cy="3045009"/>
          </a:xfrm>
          <a:prstGeom prst="rect">
            <a:avLst/>
          </a:prstGeom>
        </p:spPr>
      </p:pic>
      <p:pic>
        <p:nvPicPr>
          <p:cNvPr id="12" name="Google Shape;1024;gca243c3731_0_483">
            <a:extLst>
              <a:ext uri="{FF2B5EF4-FFF2-40B4-BE49-F238E27FC236}">
                <a16:creationId xmlns:a16="http://schemas.microsoft.com/office/drawing/2014/main" id="{9BA12451-39A5-4C49-B593-1D0A10B82444}"/>
              </a:ext>
            </a:extLst>
          </p:cNvPr>
          <p:cNvPicPr preferRelativeResize="0"/>
          <p:nvPr/>
        </p:nvPicPr>
        <p:blipFill rotWithShape="1">
          <a:blip r:embed="rId4">
            <a:alphaModFix/>
          </a:blip>
          <a:srcRect l="-123" t="878" r="123" b="75974"/>
          <a:stretch/>
        </p:blipFill>
        <p:spPr>
          <a:xfrm>
            <a:off x="4954686" y="1649432"/>
            <a:ext cx="3981875" cy="677729"/>
          </a:xfrm>
          <a:prstGeom prst="rect">
            <a:avLst/>
          </a:prstGeom>
          <a:noFill/>
          <a:ln>
            <a:noFill/>
          </a:ln>
          <a:effectLst>
            <a:outerShdw blurRad="57150" dist="19050" dir="5400000" algn="bl" rotWithShape="0">
              <a:srgbClr val="000000">
                <a:alpha val="40000"/>
              </a:srgbClr>
            </a:outerShdw>
          </a:effectLst>
        </p:spPr>
      </p:pic>
      <p:pic>
        <p:nvPicPr>
          <p:cNvPr id="13" name="Google Shape;1147;gca6c4a9396_0_60">
            <a:extLst>
              <a:ext uri="{FF2B5EF4-FFF2-40B4-BE49-F238E27FC236}">
                <a16:creationId xmlns:a16="http://schemas.microsoft.com/office/drawing/2014/main" id="{49969CEB-D038-1147-9F0E-C7451E94F6E4}"/>
              </a:ext>
            </a:extLst>
          </p:cNvPr>
          <p:cNvPicPr preferRelativeResize="0"/>
          <p:nvPr/>
        </p:nvPicPr>
        <p:blipFill>
          <a:blip r:embed="rId5">
            <a:alphaModFix/>
          </a:blip>
          <a:stretch>
            <a:fillRect/>
          </a:stretch>
        </p:blipFill>
        <p:spPr>
          <a:xfrm>
            <a:off x="4882599" y="3257326"/>
            <a:ext cx="4126051" cy="1132550"/>
          </a:xfrm>
          <a:prstGeom prst="rect">
            <a:avLst/>
          </a:prstGeom>
          <a:ln>
            <a:noFill/>
          </a:ln>
          <a:effectLst>
            <a:outerShdw blurRad="190500" algn="tl" rotWithShape="0">
              <a:srgbClr val="000000">
                <a:alpha val="70000"/>
              </a:srgbClr>
            </a:outerShdw>
          </a:effectLst>
        </p:spPr>
      </p:pic>
      <p:sp>
        <p:nvSpPr>
          <p:cNvPr id="2" name="TextBox 1">
            <a:extLst>
              <a:ext uri="{FF2B5EF4-FFF2-40B4-BE49-F238E27FC236}">
                <a16:creationId xmlns:a16="http://schemas.microsoft.com/office/drawing/2014/main" id="{A508AC58-1FFD-4B41-8F04-0ED09ED7F072}"/>
              </a:ext>
            </a:extLst>
          </p:cNvPr>
          <p:cNvSpPr txBox="1"/>
          <p:nvPr/>
        </p:nvSpPr>
        <p:spPr>
          <a:xfrm>
            <a:off x="6156960" y="1341120"/>
            <a:ext cx="1778051" cy="307777"/>
          </a:xfrm>
          <a:prstGeom prst="rect">
            <a:avLst/>
          </a:prstGeom>
          <a:noFill/>
        </p:spPr>
        <p:txBody>
          <a:bodyPr wrap="none" rtlCol="0">
            <a:spAutoFit/>
          </a:bodyPr>
          <a:lstStyle/>
          <a:p>
            <a:r>
              <a:rPr lang="en-US" u="sng" dirty="0"/>
              <a:t>Amplitude Encoding</a:t>
            </a:r>
          </a:p>
        </p:txBody>
      </p:sp>
      <p:sp>
        <p:nvSpPr>
          <p:cNvPr id="3" name="TextBox 2">
            <a:extLst>
              <a:ext uri="{FF2B5EF4-FFF2-40B4-BE49-F238E27FC236}">
                <a16:creationId xmlns:a16="http://schemas.microsoft.com/office/drawing/2014/main" id="{4CEF0291-E8F2-ED42-A560-CB6591EEC23D}"/>
              </a:ext>
            </a:extLst>
          </p:cNvPr>
          <p:cNvSpPr txBox="1"/>
          <p:nvPr/>
        </p:nvSpPr>
        <p:spPr>
          <a:xfrm>
            <a:off x="6301857" y="2900769"/>
            <a:ext cx="1287532" cy="307777"/>
          </a:xfrm>
          <a:prstGeom prst="rect">
            <a:avLst/>
          </a:prstGeom>
          <a:noFill/>
        </p:spPr>
        <p:txBody>
          <a:bodyPr wrap="none" rtlCol="0">
            <a:spAutoFit/>
          </a:bodyPr>
          <a:lstStyle/>
          <a:p>
            <a:r>
              <a:rPr lang="en-US" u="sng" dirty="0"/>
              <a:t>Feature Maps</a:t>
            </a:r>
          </a:p>
        </p:txBody>
      </p:sp>
      <p:sp>
        <p:nvSpPr>
          <p:cNvPr id="18" name="Google Shape;1606;gca6c4a9396_0_1274">
            <a:extLst>
              <a:ext uri="{FF2B5EF4-FFF2-40B4-BE49-F238E27FC236}">
                <a16:creationId xmlns:a16="http://schemas.microsoft.com/office/drawing/2014/main" id="{DD60DC85-2463-BB40-BFEC-E0E4CA7F6C26}"/>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9" name="Google Shape;1607;gca6c4a9396_0_1274">
            <a:extLst>
              <a:ext uri="{FF2B5EF4-FFF2-40B4-BE49-F238E27FC236}">
                <a16:creationId xmlns:a16="http://schemas.microsoft.com/office/drawing/2014/main" id="{2FEB3350-249C-F447-95F6-A3E0AD93C0F8}"/>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0" name="Google Shape;1608;gca6c4a9396_0_1274">
            <a:extLst>
              <a:ext uri="{FF2B5EF4-FFF2-40B4-BE49-F238E27FC236}">
                <a16:creationId xmlns:a16="http://schemas.microsoft.com/office/drawing/2014/main" id="{B7A8C313-0BA9-1D4E-A217-52D1E1DCB336}"/>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1" name="Google Shape;1609;gca6c4a9396_0_1274">
            <a:extLst>
              <a:ext uri="{FF2B5EF4-FFF2-40B4-BE49-F238E27FC236}">
                <a16:creationId xmlns:a16="http://schemas.microsoft.com/office/drawing/2014/main" id="{825F4BAB-8B79-3C4F-B364-3D5C1F3E97C0}"/>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2" name="Google Shape;1610;gca6c4a9396_0_1274">
            <a:extLst>
              <a:ext uri="{FF2B5EF4-FFF2-40B4-BE49-F238E27FC236}">
                <a16:creationId xmlns:a16="http://schemas.microsoft.com/office/drawing/2014/main" id="{5F517934-0194-0146-977B-415F6C8E4821}"/>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3" name="Google Shape;1611;gca6c4a9396_0_1274">
            <a:extLst>
              <a:ext uri="{FF2B5EF4-FFF2-40B4-BE49-F238E27FC236}">
                <a16:creationId xmlns:a16="http://schemas.microsoft.com/office/drawing/2014/main" id="{59420EE8-CC78-2045-80BF-9DAEE781E3C8}"/>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4" name="Google Shape;1612;gca6c4a9396_0_1274">
            <a:extLst>
              <a:ext uri="{FF2B5EF4-FFF2-40B4-BE49-F238E27FC236}">
                <a16:creationId xmlns:a16="http://schemas.microsoft.com/office/drawing/2014/main" id="{E9349159-9C33-574E-AFBE-A71015E99AD2}"/>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5" name="Google Shape;1613;gca6c4a9396_0_1274">
            <a:extLst>
              <a:ext uri="{FF2B5EF4-FFF2-40B4-BE49-F238E27FC236}">
                <a16:creationId xmlns:a16="http://schemas.microsoft.com/office/drawing/2014/main" id="{993E71C1-C1EE-0440-ADE8-91EB85AFC631}"/>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460400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579125" y="644169"/>
            <a:ext cx="7574700" cy="421200"/>
          </a:xfrm>
          <a:prstGeom prst="rect">
            <a:avLst/>
          </a:prstGeom>
          <a:noFill/>
          <a:ln>
            <a:noFill/>
          </a:ln>
        </p:spPr>
        <p:txBody>
          <a:bodyPr spcFirstLastPara="1" wrap="square" lIns="0" tIns="0" rIns="0" bIns="0" anchor="b" anchorCtr="0">
            <a:noAutofit/>
          </a:bodyPr>
          <a:lstStyle/>
          <a:p>
            <a:pPr lvl="0">
              <a:buSzPts val="2600"/>
            </a:pPr>
            <a:r>
              <a:rPr lang="en-GB" dirty="0"/>
              <a:t>Quantum Circuit</a:t>
            </a:r>
            <a:endParaRPr dirty="0"/>
          </a:p>
        </p:txBody>
      </p:sp>
      <p:sp>
        <p:nvSpPr>
          <p:cNvPr id="13" name="Google Shape;103;gca6c4a9396_0_812">
            <a:extLst>
              <a:ext uri="{FF2B5EF4-FFF2-40B4-BE49-F238E27FC236}">
                <a16:creationId xmlns:a16="http://schemas.microsoft.com/office/drawing/2014/main" id="{C08226A2-D396-9846-A7DB-657B1BBDC0E7}"/>
              </a:ext>
            </a:extLst>
          </p:cNvPr>
          <p:cNvSpPr txBox="1">
            <a:spLocks noGrp="1"/>
          </p:cNvSpPr>
          <p:nvPr>
            <p:ph type="body" idx="1"/>
          </p:nvPr>
        </p:nvSpPr>
        <p:spPr>
          <a:xfrm>
            <a:off x="265375" y="1307680"/>
            <a:ext cx="700200" cy="513300"/>
          </a:xfrm>
          <a:prstGeom prst="rect">
            <a:avLst/>
          </a:prstGeom>
          <a:noFill/>
          <a:ln>
            <a:noFill/>
          </a:ln>
        </p:spPr>
        <p:txBody>
          <a:bodyPr spcFirstLastPara="1" wrap="square" lIns="0" tIns="0" rIns="0" bIns="0" anchor="t" anchorCtr="0">
            <a:noAutofit/>
          </a:bodyPr>
          <a:lstStyle/>
          <a:p>
            <a:pPr marL="0" lvl="0" indent="0" algn="l" rtl="0">
              <a:spcBef>
                <a:spcPts val="1134"/>
              </a:spcBef>
              <a:spcAft>
                <a:spcPts val="0"/>
              </a:spcAft>
              <a:buNone/>
            </a:pPr>
            <a:r>
              <a:rPr lang="en-GB" sz="3400" dirty="0"/>
              <a:t>👍</a:t>
            </a:r>
            <a:endParaRPr sz="3400" dirty="0"/>
          </a:p>
        </p:txBody>
      </p:sp>
      <p:pic>
        <p:nvPicPr>
          <p:cNvPr id="16" name="Google Shape;116;gca6c4a9396_0_812">
            <a:extLst>
              <a:ext uri="{FF2B5EF4-FFF2-40B4-BE49-F238E27FC236}">
                <a16:creationId xmlns:a16="http://schemas.microsoft.com/office/drawing/2014/main" id="{6829ADBB-AA04-B649-8930-AFCF1205E164}"/>
              </a:ext>
            </a:extLst>
          </p:cNvPr>
          <p:cNvPicPr preferRelativeResize="0"/>
          <p:nvPr/>
        </p:nvPicPr>
        <p:blipFill rotWithShape="1">
          <a:blip r:embed="rId3">
            <a:alphaModFix/>
          </a:blip>
          <a:srcRect r="5365"/>
          <a:stretch/>
        </p:blipFill>
        <p:spPr>
          <a:xfrm>
            <a:off x="90985" y="2130739"/>
            <a:ext cx="2830630" cy="2383564"/>
          </a:xfrm>
          <a:prstGeom prst="rect">
            <a:avLst/>
          </a:prstGeom>
          <a:noFill/>
          <a:ln>
            <a:noFill/>
          </a:ln>
        </p:spPr>
      </p:pic>
      <p:pic>
        <p:nvPicPr>
          <p:cNvPr id="3" name="Picture 2" descr="Graphical user interface, application, Teams&#10;&#10;Description automatically generated">
            <a:extLst>
              <a:ext uri="{FF2B5EF4-FFF2-40B4-BE49-F238E27FC236}">
                <a16:creationId xmlns:a16="http://schemas.microsoft.com/office/drawing/2014/main" id="{A9565271-0081-1940-8CA6-76B6BC8BFBE9}"/>
              </a:ext>
            </a:extLst>
          </p:cNvPr>
          <p:cNvPicPr>
            <a:picLocks noChangeAspect="1"/>
          </p:cNvPicPr>
          <p:nvPr/>
        </p:nvPicPr>
        <p:blipFill>
          <a:blip r:embed="rId4"/>
          <a:stretch>
            <a:fillRect/>
          </a:stretch>
        </p:blipFill>
        <p:spPr>
          <a:xfrm>
            <a:off x="3201307" y="1146610"/>
            <a:ext cx="5942693" cy="3252670"/>
          </a:xfrm>
          <a:prstGeom prst="rect">
            <a:avLst/>
          </a:prstGeom>
        </p:spPr>
      </p:pic>
      <p:sp>
        <p:nvSpPr>
          <p:cNvPr id="14" name="Google Shape;1606;gca6c4a9396_0_1274">
            <a:extLst>
              <a:ext uri="{FF2B5EF4-FFF2-40B4-BE49-F238E27FC236}">
                <a16:creationId xmlns:a16="http://schemas.microsoft.com/office/drawing/2014/main" id="{FD937686-C34B-3446-B2BC-908BE7D748C7}"/>
              </a:ext>
            </a:extLst>
          </p:cNvPr>
          <p:cNvSpPr/>
          <p:nvPr/>
        </p:nvSpPr>
        <p:spPr>
          <a:xfrm>
            <a:off x="95746" y="92104"/>
            <a:ext cx="1462858"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Introduction &amp; background </a:t>
            </a:r>
            <a:endParaRPr sz="1200" dirty="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7083DA5E-7643-3541-B575-385AC9C77659}"/>
              </a:ext>
            </a:extLst>
          </p:cNvPr>
          <p:cNvSpPr/>
          <p:nvPr/>
        </p:nvSpPr>
        <p:spPr>
          <a:xfrm>
            <a:off x="1430095" y="92104"/>
            <a:ext cx="1143565"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A6DC30AD-46FC-924E-84E6-052D6BD362FA}"/>
              </a:ext>
            </a:extLst>
          </p:cNvPr>
          <p:cNvSpPr/>
          <p:nvPr/>
        </p:nvSpPr>
        <p:spPr>
          <a:xfrm>
            <a:off x="2465770" y="92104"/>
            <a:ext cx="1055141"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B0F3BFE5-CAB0-004C-9DD4-9167B9AED34D}"/>
              </a:ext>
            </a:extLst>
          </p:cNvPr>
          <p:cNvSpPr/>
          <p:nvPr/>
        </p:nvSpPr>
        <p:spPr>
          <a:xfrm>
            <a:off x="3381821" y="92104"/>
            <a:ext cx="121783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Quantum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 </a:t>
            </a:r>
            <a:endParaRPr sz="1200" dirty="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5C584CBB-FDAB-E547-9A8F-72DFAEC6F918}"/>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Classical </a:t>
            </a:r>
            <a:endParaRPr sz="1200" dirty="0">
              <a:latin typeface="Calibri"/>
              <a:ea typeface="Calibri"/>
              <a:cs typeface="Calibri"/>
              <a:sym typeface="Calibri"/>
            </a:endParaRPr>
          </a:p>
          <a:p>
            <a:pPr marL="0" lvl="0" indent="0" algn="l" rtl="0">
              <a:spcBef>
                <a:spcPts val="0"/>
              </a:spcBef>
              <a:spcAft>
                <a:spcPts val="0"/>
              </a:spcAft>
              <a:buNone/>
            </a:pPr>
            <a:r>
              <a:rPr lang="en-GB" sz="1200" dirty="0">
                <a:latin typeface="Calibri"/>
                <a:ea typeface="Calibri"/>
                <a:cs typeface="Calibri"/>
                <a:sym typeface="Calibri"/>
              </a:rPr>
              <a:t>   Run</a:t>
            </a:r>
            <a:endParaRPr sz="1200" dirty="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E2F6869C-5EBA-2E48-B813-D088E79872A5}"/>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A2EBE1AC-8B08-7946-89D8-13D0E28B4E06}"/>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C75DED2B-F887-B74D-B7D4-9E5250E2510C}"/>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4142931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80666" y="438444"/>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pic>
        <p:nvPicPr>
          <p:cNvPr id="17" name="Picture 16" descr="Chart&#10;&#10;Description automatically generated">
            <a:extLst>
              <a:ext uri="{FF2B5EF4-FFF2-40B4-BE49-F238E27FC236}">
                <a16:creationId xmlns:a16="http://schemas.microsoft.com/office/drawing/2014/main" id="{3C8765D4-92A7-2F49-A7A9-B28D2524A4E8}"/>
              </a:ext>
            </a:extLst>
          </p:cNvPr>
          <p:cNvPicPr>
            <a:picLocks noChangeAspect="1"/>
          </p:cNvPicPr>
          <p:nvPr/>
        </p:nvPicPr>
        <p:blipFill>
          <a:blip r:embed="rId3"/>
          <a:stretch>
            <a:fillRect/>
          </a:stretch>
        </p:blipFill>
        <p:spPr>
          <a:xfrm>
            <a:off x="0" y="1571917"/>
            <a:ext cx="4770312" cy="3045009"/>
          </a:xfrm>
          <a:prstGeom prst="rect">
            <a:avLst/>
          </a:prstGeom>
        </p:spPr>
      </p:pic>
      <p:sp>
        <p:nvSpPr>
          <p:cNvPr id="2" name="TextBox 1">
            <a:extLst>
              <a:ext uri="{FF2B5EF4-FFF2-40B4-BE49-F238E27FC236}">
                <a16:creationId xmlns:a16="http://schemas.microsoft.com/office/drawing/2014/main" id="{A508AC58-1FFD-4B41-8F04-0ED09ED7F072}"/>
              </a:ext>
            </a:extLst>
          </p:cNvPr>
          <p:cNvSpPr txBox="1"/>
          <p:nvPr/>
        </p:nvSpPr>
        <p:spPr>
          <a:xfrm>
            <a:off x="6155924" y="1123027"/>
            <a:ext cx="704039" cy="307777"/>
          </a:xfrm>
          <a:prstGeom prst="rect">
            <a:avLst/>
          </a:prstGeom>
          <a:noFill/>
        </p:spPr>
        <p:txBody>
          <a:bodyPr wrap="none" rtlCol="0">
            <a:spAutoFit/>
          </a:bodyPr>
          <a:lstStyle/>
          <a:p>
            <a:r>
              <a:rPr lang="en-US" u="sng" dirty="0"/>
              <a:t>QKNN</a:t>
            </a:r>
          </a:p>
        </p:txBody>
      </p:sp>
      <p:sp>
        <p:nvSpPr>
          <p:cNvPr id="3" name="TextBox 2">
            <a:extLst>
              <a:ext uri="{FF2B5EF4-FFF2-40B4-BE49-F238E27FC236}">
                <a16:creationId xmlns:a16="http://schemas.microsoft.com/office/drawing/2014/main" id="{4CEF0291-E8F2-ED42-A560-CB6591EEC23D}"/>
              </a:ext>
            </a:extLst>
          </p:cNvPr>
          <p:cNvSpPr txBox="1"/>
          <p:nvPr/>
        </p:nvSpPr>
        <p:spPr>
          <a:xfrm>
            <a:off x="6301857" y="2900769"/>
            <a:ext cx="1797287" cy="307777"/>
          </a:xfrm>
          <a:prstGeom prst="rect">
            <a:avLst/>
          </a:prstGeom>
          <a:noFill/>
        </p:spPr>
        <p:txBody>
          <a:bodyPr wrap="none" rtlCol="0">
            <a:spAutoFit/>
          </a:bodyPr>
          <a:lstStyle/>
          <a:p>
            <a:r>
              <a:rPr lang="en-US" u="sng" dirty="0"/>
              <a:t>Multi-Way Approach</a:t>
            </a:r>
          </a:p>
        </p:txBody>
      </p:sp>
      <p:pic>
        <p:nvPicPr>
          <p:cNvPr id="16" name="Google Shape;388;gca6c4a9396_0_1000">
            <a:extLst>
              <a:ext uri="{FF2B5EF4-FFF2-40B4-BE49-F238E27FC236}">
                <a16:creationId xmlns:a16="http://schemas.microsoft.com/office/drawing/2014/main" id="{4D60CECF-13D3-8442-B2D0-975B2C0535BB}"/>
              </a:ext>
            </a:extLst>
          </p:cNvPr>
          <p:cNvPicPr preferRelativeResize="0"/>
          <p:nvPr/>
        </p:nvPicPr>
        <p:blipFill rotWithShape="1">
          <a:blip r:embed="rId4">
            <a:alphaModFix/>
          </a:blip>
          <a:srcRect l="1710" b="12724"/>
          <a:stretch/>
        </p:blipFill>
        <p:spPr>
          <a:xfrm>
            <a:off x="4468016" y="1430804"/>
            <a:ext cx="4625190" cy="1387730"/>
          </a:xfrm>
          <a:prstGeom prst="rect">
            <a:avLst/>
          </a:prstGeom>
          <a:ln>
            <a:noFill/>
          </a:ln>
          <a:effectLst>
            <a:outerShdw blurRad="190500" algn="tl" rotWithShape="0">
              <a:srgbClr val="000000">
                <a:alpha val="70000"/>
              </a:srgbClr>
            </a:outerShdw>
          </a:effectLst>
        </p:spPr>
      </p:pic>
      <p:pic>
        <p:nvPicPr>
          <p:cNvPr id="18" name="Google Shape;703;gca6c4a9396_0_1030">
            <a:extLst>
              <a:ext uri="{FF2B5EF4-FFF2-40B4-BE49-F238E27FC236}">
                <a16:creationId xmlns:a16="http://schemas.microsoft.com/office/drawing/2014/main" id="{8F9F9299-429A-9045-9C70-DC18215FBF2E}"/>
              </a:ext>
            </a:extLst>
          </p:cNvPr>
          <p:cNvPicPr preferRelativeResize="0"/>
          <p:nvPr/>
        </p:nvPicPr>
        <p:blipFill>
          <a:blip r:embed="rId5">
            <a:alphaModFix/>
          </a:blip>
          <a:stretch>
            <a:fillRect/>
          </a:stretch>
        </p:blipFill>
        <p:spPr>
          <a:xfrm>
            <a:off x="4690438" y="3176657"/>
            <a:ext cx="1895862" cy="1605112"/>
          </a:xfrm>
          <a:prstGeom prst="rect">
            <a:avLst/>
          </a:prstGeom>
          <a:ln>
            <a:noFill/>
          </a:ln>
          <a:effectLst>
            <a:outerShdw blurRad="190500" algn="tl" rotWithShape="0">
              <a:srgbClr val="000000">
                <a:alpha val="70000"/>
              </a:srgbClr>
            </a:outerShdw>
          </a:effectLst>
        </p:spPr>
      </p:pic>
      <p:pic>
        <p:nvPicPr>
          <p:cNvPr id="19" name="Google Shape;704;gca6c4a9396_0_1030">
            <a:extLst>
              <a:ext uri="{FF2B5EF4-FFF2-40B4-BE49-F238E27FC236}">
                <a16:creationId xmlns:a16="http://schemas.microsoft.com/office/drawing/2014/main" id="{C8D63CD8-3E7E-3C4E-AA03-16E4A85AE4D6}"/>
              </a:ext>
            </a:extLst>
          </p:cNvPr>
          <p:cNvPicPr preferRelativeResize="0"/>
          <p:nvPr/>
        </p:nvPicPr>
        <p:blipFill rotWithShape="1">
          <a:blip r:embed="rId6">
            <a:alphaModFix/>
          </a:blip>
          <a:srcRect r="34533"/>
          <a:stretch/>
        </p:blipFill>
        <p:spPr>
          <a:xfrm>
            <a:off x="6642850" y="3314112"/>
            <a:ext cx="2501150" cy="582067"/>
          </a:xfrm>
          <a:prstGeom prst="rect">
            <a:avLst/>
          </a:prstGeom>
          <a:noFill/>
          <a:ln>
            <a:noFill/>
          </a:ln>
          <a:effectLst>
            <a:outerShdw blurRad="57150" dist="19050" dir="5280000" algn="bl" rotWithShape="0">
              <a:srgbClr val="434343"/>
            </a:outerShdw>
            <a:reflection endPos="30000" dist="38100" dir="5400000" fadeDir="5400012" sy="-100000" algn="bl" rotWithShape="0"/>
          </a:effectLst>
        </p:spPr>
      </p:pic>
      <p:sp>
        <p:nvSpPr>
          <p:cNvPr id="20" name="Google Shape;1606;gca6c4a9396_0_1274">
            <a:extLst>
              <a:ext uri="{FF2B5EF4-FFF2-40B4-BE49-F238E27FC236}">
                <a16:creationId xmlns:a16="http://schemas.microsoft.com/office/drawing/2014/main" id="{B27CB010-FA5F-0142-81D0-155D19EF0DDC}"/>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1" name="Google Shape;1607;gca6c4a9396_0_1274">
            <a:extLst>
              <a:ext uri="{FF2B5EF4-FFF2-40B4-BE49-F238E27FC236}">
                <a16:creationId xmlns:a16="http://schemas.microsoft.com/office/drawing/2014/main" id="{1C470C50-3B15-B442-8933-330B46010F8D}"/>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2" name="Google Shape;1608;gca6c4a9396_0_1274">
            <a:extLst>
              <a:ext uri="{FF2B5EF4-FFF2-40B4-BE49-F238E27FC236}">
                <a16:creationId xmlns:a16="http://schemas.microsoft.com/office/drawing/2014/main" id="{75E64D51-B18F-B348-B56D-68A39C121E12}"/>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3" name="Google Shape;1609;gca6c4a9396_0_1274">
            <a:extLst>
              <a:ext uri="{FF2B5EF4-FFF2-40B4-BE49-F238E27FC236}">
                <a16:creationId xmlns:a16="http://schemas.microsoft.com/office/drawing/2014/main" id="{1D7FB207-11D6-C74C-96B8-5B1E4D4A9F3D}"/>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4" name="Google Shape;1610;gca6c4a9396_0_1274">
            <a:extLst>
              <a:ext uri="{FF2B5EF4-FFF2-40B4-BE49-F238E27FC236}">
                <a16:creationId xmlns:a16="http://schemas.microsoft.com/office/drawing/2014/main" id="{A0F16334-C69D-D14A-A5D7-8B90F25A9622}"/>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5" name="Google Shape;1611;gca6c4a9396_0_1274">
            <a:extLst>
              <a:ext uri="{FF2B5EF4-FFF2-40B4-BE49-F238E27FC236}">
                <a16:creationId xmlns:a16="http://schemas.microsoft.com/office/drawing/2014/main" id="{F1CEBB4B-9695-FC40-86D3-46DC1CEAA2FF}"/>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6" name="Google Shape;1612;gca6c4a9396_0_1274">
            <a:extLst>
              <a:ext uri="{FF2B5EF4-FFF2-40B4-BE49-F238E27FC236}">
                <a16:creationId xmlns:a16="http://schemas.microsoft.com/office/drawing/2014/main" id="{1D3CB197-762B-0049-8B6B-6B6A45A48887}"/>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7" name="Google Shape;1613;gca6c4a9396_0_1274">
            <a:extLst>
              <a:ext uri="{FF2B5EF4-FFF2-40B4-BE49-F238E27FC236}">
                <a16:creationId xmlns:a16="http://schemas.microsoft.com/office/drawing/2014/main" id="{53F8BDA4-5491-7C41-A339-48A1BDAA974D}"/>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330933492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80800" y="393096"/>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pic>
        <p:nvPicPr>
          <p:cNvPr id="17" name="Picture 16" descr="Chart&#10;&#10;Description automatically generated">
            <a:extLst>
              <a:ext uri="{FF2B5EF4-FFF2-40B4-BE49-F238E27FC236}">
                <a16:creationId xmlns:a16="http://schemas.microsoft.com/office/drawing/2014/main" id="{3C8765D4-92A7-2F49-A7A9-B28D2524A4E8}"/>
              </a:ext>
            </a:extLst>
          </p:cNvPr>
          <p:cNvPicPr>
            <a:picLocks noChangeAspect="1"/>
          </p:cNvPicPr>
          <p:nvPr/>
        </p:nvPicPr>
        <p:blipFill>
          <a:blip r:embed="rId3"/>
          <a:stretch>
            <a:fillRect/>
          </a:stretch>
        </p:blipFill>
        <p:spPr>
          <a:xfrm>
            <a:off x="0" y="1571917"/>
            <a:ext cx="4770312" cy="3045009"/>
          </a:xfrm>
          <a:prstGeom prst="rect">
            <a:avLst/>
          </a:prstGeom>
        </p:spPr>
      </p:pic>
      <p:pic>
        <p:nvPicPr>
          <p:cNvPr id="20" name="Picture 19" descr="Chart, line chart&#10;&#10;Description automatically generated">
            <a:extLst>
              <a:ext uri="{FF2B5EF4-FFF2-40B4-BE49-F238E27FC236}">
                <a16:creationId xmlns:a16="http://schemas.microsoft.com/office/drawing/2014/main" id="{3BA9C84C-ABC6-9E4F-BAAE-197BE63CF7E3}"/>
              </a:ext>
            </a:extLst>
          </p:cNvPr>
          <p:cNvPicPr>
            <a:picLocks noChangeAspect="1"/>
          </p:cNvPicPr>
          <p:nvPr/>
        </p:nvPicPr>
        <p:blipFill>
          <a:blip r:embed="rId4"/>
          <a:stretch>
            <a:fillRect/>
          </a:stretch>
        </p:blipFill>
        <p:spPr>
          <a:xfrm>
            <a:off x="4969175" y="1125642"/>
            <a:ext cx="3740398" cy="1544285"/>
          </a:xfrm>
          <a:prstGeom prst="rect">
            <a:avLst/>
          </a:prstGeom>
          <a:ln>
            <a:noFill/>
          </a:ln>
          <a:effectLst>
            <a:outerShdw blurRad="190500" algn="tl" rotWithShape="0">
              <a:srgbClr val="000000">
                <a:alpha val="70000"/>
              </a:srgbClr>
            </a:outerShdw>
          </a:effectLst>
        </p:spPr>
      </p:pic>
      <p:pic>
        <p:nvPicPr>
          <p:cNvPr id="21" name="Picture 20" descr="Chart, bar chart&#10;&#10;Description automatically generated">
            <a:extLst>
              <a:ext uri="{FF2B5EF4-FFF2-40B4-BE49-F238E27FC236}">
                <a16:creationId xmlns:a16="http://schemas.microsoft.com/office/drawing/2014/main" id="{C48C1262-A97E-0146-9059-FDC22CCC2039}"/>
              </a:ext>
            </a:extLst>
          </p:cNvPr>
          <p:cNvPicPr>
            <a:picLocks noChangeAspect="1"/>
          </p:cNvPicPr>
          <p:nvPr/>
        </p:nvPicPr>
        <p:blipFill>
          <a:blip r:embed="rId5"/>
          <a:stretch>
            <a:fillRect/>
          </a:stretch>
        </p:blipFill>
        <p:spPr>
          <a:xfrm>
            <a:off x="5057598" y="2840733"/>
            <a:ext cx="3354881" cy="1909671"/>
          </a:xfrm>
          <a:prstGeom prst="rect">
            <a:avLst/>
          </a:prstGeom>
          <a:ln>
            <a:noFill/>
          </a:ln>
          <a:effectLst>
            <a:outerShdw blurRad="190500" algn="tl" rotWithShape="0">
              <a:srgbClr val="000000">
                <a:alpha val="70000"/>
              </a:srgbClr>
            </a:outerShdw>
          </a:effectLst>
        </p:spPr>
      </p:pic>
      <p:sp>
        <p:nvSpPr>
          <p:cNvPr id="24" name="Google Shape;1606;gca6c4a9396_0_1274">
            <a:extLst>
              <a:ext uri="{FF2B5EF4-FFF2-40B4-BE49-F238E27FC236}">
                <a16:creationId xmlns:a16="http://schemas.microsoft.com/office/drawing/2014/main" id="{02CA716C-29A3-1E43-AF54-3AC1807DD1E3}"/>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5" name="Google Shape;1607;gca6c4a9396_0_1274">
            <a:extLst>
              <a:ext uri="{FF2B5EF4-FFF2-40B4-BE49-F238E27FC236}">
                <a16:creationId xmlns:a16="http://schemas.microsoft.com/office/drawing/2014/main" id="{7EFD26A1-B747-3245-ACE1-9895AE217CA5}"/>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6" name="Google Shape;1608;gca6c4a9396_0_1274">
            <a:extLst>
              <a:ext uri="{FF2B5EF4-FFF2-40B4-BE49-F238E27FC236}">
                <a16:creationId xmlns:a16="http://schemas.microsoft.com/office/drawing/2014/main" id="{28F197B6-BD05-4A4E-BCCD-9FC7248A73A3}"/>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7" name="Google Shape;1609;gca6c4a9396_0_1274">
            <a:extLst>
              <a:ext uri="{FF2B5EF4-FFF2-40B4-BE49-F238E27FC236}">
                <a16:creationId xmlns:a16="http://schemas.microsoft.com/office/drawing/2014/main" id="{1FC9E862-5550-A341-98D2-74ED09134820}"/>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8" name="Google Shape;1610;gca6c4a9396_0_1274">
            <a:extLst>
              <a:ext uri="{FF2B5EF4-FFF2-40B4-BE49-F238E27FC236}">
                <a16:creationId xmlns:a16="http://schemas.microsoft.com/office/drawing/2014/main" id="{D8E11020-588E-8A47-9F58-6606FF4614CB}"/>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9" name="Google Shape;1611;gca6c4a9396_0_1274">
            <a:extLst>
              <a:ext uri="{FF2B5EF4-FFF2-40B4-BE49-F238E27FC236}">
                <a16:creationId xmlns:a16="http://schemas.microsoft.com/office/drawing/2014/main" id="{A335FFBB-6DEC-9347-9C09-9E8AF059CBF7}"/>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0" name="Google Shape;1612;gca6c4a9396_0_1274">
            <a:extLst>
              <a:ext uri="{FF2B5EF4-FFF2-40B4-BE49-F238E27FC236}">
                <a16:creationId xmlns:a16="http://schemas.microsoft.com/office/drawing/2014/main" id="{6462194E-0747-544E-8FD0-73CC4F344918}"/>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1" name="Google Shape;1613;gca6c4a9396_0_1274">
            <a:extLst>
              <a:ext uri="{FF2B5EF4-FFF2-40B4-BE49-F238E27FC236}">
                <a16:creationId xmlns:a16="http://schemas.microsoft.com/office/drawing/2014/main" id="{0E8A2B05-8E9F-E443-8A36-2759DBFF20B5}"/>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383043735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579125" y="39944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Summary</a:t>
            </a:r>
            <a:endParaRPr dirty="0"/>
          </a:p>
        </p:txBody>
      </p:sp>
      <p:pic>
        <p:nvPicPr>
          <p:cNvPr id="12" name="Google Shape;1194;gca6c4a9396_0_341">
            <a:extLst>
              <a:ext uri="{FF2B5EF4-FFF2-40B4-BE49-F238E27FC236}">
                <a16:creationId xmlns:a16="http://schemas.microsoft.com/office/drawing/2014/main" id="{8062A7B5-0C06-3B4E-9DC4-D7B3F303CEB8}"/>
              </a:ext>
            </a:extLst>
          </p:cNvPr>
          <p:cNvPicPr preferRelativeResize="0"/>
          <p:nvPr/>
        </p:nvPicPr>
        <p:blipFill rotWithShape="1">
          <a:blip r:embed="rId3">
            <a:alphaModFix/>
          </a:blip>
          <a:srcRect b="3194"/>
          <a:stretch/>
        </p:blipFill>
        <p:spPr>
          <a:xfrm>
            <a:off x="3525719" y="1219975"/>
            <a:ext cx="5587182" cy="3313485"/>
          </a:xfrm>
          <a:prstGeom prst="rect">
            <a:avLst/>
          </a:prstGeom>
          <a:ln>
            <a:noFill/>
          </a:ln>
          <a:effectLst>
            <a:outerShdw blurRad="190500" algn="tl" rotWithShape="0">
              <a:srgbClr val="000000">
                <a:alpha val="70000"/>
              </a:srgbClr>
            </a:outerShdw>
          </a:effectLst>
        </p:spPr>
      </p:pic>
      <p:pic>
        <p:nvPicPr>
          <p:cNvPr id="15" name="Google Shape;1164;gca6c4a9396_0_77">
            <a:extLst>
              <a:ext uri="{FF2B5EF4-FFF2-40B4-BE49-F238E27FC236}">
                <a16:creationId xmlns:a16="http://schemas.microsoft.com/office/drawing/2014/main" id="{7F203676-389F-CD45-AE96-5670191AC3A1}"/>
              </a:ext>
            </a:extLst>
          </p:cNvPr>
          <p:cNvPicPr preferRelativeResize="0"/>
          <p:nvPr/>
        </p:nvPicPr>
        <p:blipFill>
          <a:blip r:embed="rId4">
            <a:alphaModFix/>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31099" y="1593585"/>
            <a:ext cx="3425401" cy="1956330"/>
          </a:xfrm>
          <a:prstGeom prst="rect">
            <a:avLst/>
          </a:prstGeom>
          <a:ln>
            <a:noFill/>
          </a:ln>
          <a:effectLst>
            <a:outerShdw blurRad="190500" algn="tl" rotWithShape="0">
              <a:srgbClr val="000000">
                <a:alpha val="70000"/>
              </a:srgbClr>
            </a:outerShdw>
          </a:effectLst>
        </p:spPr>
      </p:pic>
      <p:sp>
        <p:nvSpPr>
          <p:cNvPr id="14" name="Google Shape;1606;gca6c4a9396_0_1274">
            <a:extLst>
              <a:ext uri="{FF2B5EF4-FFF2-40B4-BE49-F238E27FC236}">
                <a16:creationId xmlns:a16="http://schemas.microsoft.com/office/drawing/2014/main" id="{4467A97F-2B09-F343-A7CA-A62F4795FF0D}"/>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3DB31139-3061-5446-AFD5-5F3390FE2052}"/>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AA2A74B1-C729-9844-8BF0-B5F1B2189507}"/>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2E717472-3447-E442-BD92-A208D9FD3720}"/>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528FD14C-86FD-0240-8D83-974C18D93118}"/>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D6B7068D-9773-6B43-8F1F-D774641DF10A}"/>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C84457E8-7603-5845-86BD-B762D8E7199B}"/>
              </a:ext>
            </a:extLst>
          </p:cNvPr>
          <p:cNvSpPr/>
          <p:nvPr/>
        </p:nvSpPr>
        <p:spPr>
          <a:xfrm>
            <a:off x="6502296" y="92104"/>
            <a:ext cx="1239977" cy="335902"/>
          </a:xfrm>
          <a:prstGeom prst="chevron">
            <a:avLst>
              <a:gd name="adj"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8A235C42-99B3-B441-8999-9CE24DCE4BA4}"/>
              </a:ext>
            </a:extLst>
          </p:cNvPr>
          <p:cNvSpPr/>
          <p:nvPr/>
        </p:nvSpPr>
        <p:spPr>
          <a:xfrm>
            <a:off x="7598096" y="92104"/>
            <a:ext cx="1462858"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296349269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gca6c4a9396_0_552"/>
          <p:cNvSpPr txBox="1">
            <a:spLocks noGrp="1"/>
          </p:cNvSpPr>
          <p:nvPr>
            <p:ph type="title"/>
          </p:nvPr>
        </p:nvSpPr>
        <p:spPr>
          <a:xfrm>
            <a:off x="643550" y="581841"/>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Future Work </a:t>
            </a:r>
            <a:endParaRPr dirty="0"/>
          </a:p>
        </p:txBody>
      </p:sp>
      <p:sp>
        <p:nvSpPr>
          <p:cNvPr id="11" name="Google Shape;1606;gca6c4a9396_0_1274">
            <a:extLst>
              <a:ext uri="{FF2B5EF4-FFF2-40B4-BE49-F238E27FC236}">
                <a16:creationId xmlns:a16="http://schemas.microsoft.com/office/drawing/2014/main" id="{F1BCA9A6-0CE6-6C45-813A-152B22715732}"/>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2" name="Google Shape;1607;gca6c4a9396_0_1274">
            <a:extLst>
              <a:ext uri="{FF2B5EF4-FFF2-40B4-BE49-F238E27FC236}">
                <a16:creationId xmlns:a16="http://schemas.microsoft.com/office/drawing/2014/main" id="{006012A0-9CB1-0943-89E8-DC48CB0D5B0C}"/>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3" name="Google Shape;1608;gca6c4a9396_0_1274">
            <a:extLst>
              <a:ext uri="{FF2B5EF4-FFF2-40B4-BE49-F238E27FC236}">
                <a16:creationId xmlns:a16="http://schemas.microsoft.com/office/drawing/2014/main" id="{26CB1EF4-FF99-2249-9E5A-FE8C31883FC6}"/>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4" name="Google Shape;1609;gca6c4a9396_0_1274">
            <a:extLst>
              <a:ext uri="{FF2B5EF4-FFF2-40B4-BE49-F238E27FC236}">
                <a16:creationId xmlns:a16="http://schemas.microsoft.com/office/drawing/2014/main" id="{83A98242-AD60-9D48-B820-8D9A436C26B4}"/>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5" name="Google Shape;1610;gca6c4a9396_0_1274">
            <a:extLst>
              <a:ext uri="{FF2B5EF4-FFF2-40B4-BE49-F238E27FC236}">
                <a16:creationId xmlns:a16="http://schemas.microsoft.com/office/drawing/2014/main" id="{3078FC27-D2A9-DB4F-A75D-03AEBDF45913}"/>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6" name="Google Shape;1611;gca6c4a9396_0_1274">
            <a:extLst>
              <a:ext uri="{FF2B5EF4-FFF2-40B4-BE49-F238E27FC236}">
                <a16:creationId xmlns:a16="http://schemas.microsoft.com/office/drawing/2014/main" id="{4F3B5062-884A-D241-A4C5-6BEBC4C4889E}"/>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7" name="Google Shape;1612;gca6c4a9396_0_1274">
            <a:extLst>
              <a:ext uri="{FF2B5EF4-FFF2-40B4-BE49-F238E27FC236}">
                <a16:creationId xmlns:a16="http://schemas.microsoft.com/office/drawing/2014/main" id="{0FDCB9DF-B84F-594E-879F-0054E80369B2}"/>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18" name="Google Shape;1613;gca6c4a9396_0_1274">
            <a:extLst>
              <a:ext uri="{FF2B5EF4-FFF2-40B4-BE49-F238E27FC236}">
                <a16:creationId xmlns:a16="http://schemas.microsoft.com/office/drawing/2014/main" id="{B2FD14E7-8CBA-9949-8BDD-47DD676907F9}"/>
              </a:ext>
            </a:extLst>
          </p:cNvPr>
          <p:cNvSpPr/>
          <p:nvPr/>
        </p:nvSpPr>
        <p:spPr>
          <a:xfrm>
            <a:off x="7598096" y="92104"/>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00097227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gca6c4a9396_0_1244"/>
          <p:cNvSpPr txBox="1">
            <a:spLocks noGrp="1"/>
          </p:cNvSpPr>
          <p:nvPr>
            <p:ph type="title"/>
          </p:nvPr>
        </p:nvSpPr>
        <p:spPr>
          <a:xfrm>
            <a:off x="665110" y="45050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Future Work </a:t>
            </a:r>
            <a:endParaRPr dirty="0"/>
          </a:p>
        </p:txBody>
      </p:sp>
      <p:sp>
        <p:nvSpPr>
          <p:cNvPr id="1489" name="Google Shape;1489;gca6c4a9396_0_1244"/>
          <p:cNvSpPr txBox="1">
            <a:spLocks noGrp="1"/>
          </p:cNvSpPr>
          <p:nvPr>
            <p:ph type="body" idx="2"/>
          </p:nvPr>
        </p:nvSpPr>
        <p:spPr>
          <a:xfrm>
            <a:off x="759585" y="81575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Short Term   </a:t>
            </a:r>
            <a:endParaRPr dirty="0"/>
          </a:p>
        </p:txBody>
      </p:sp>
      <p:pic>
        <p:nvPicPr>
          <p:cNvPr id="1490" name="Google Shape;1490;gca6c4a9396_0_1244"/>
          <p:cNvPicPr preferRelativeResize="0"/>
          <p:nvPr/>
        </p:nvPicPr>
        <p:blipFill>
          <a:blip r:embed="rId3">
            <a:alphaModFix/>
          </a:blip>
          <a:stretch>
            <a:fillRect/>
          </a:stretch>
        </p:blipFill>
        <p:spPr>
          <a:xfrm>
            <a:off x="292925" y="1743400"/>
            <a:ext cx="3993125" cy="2672900"/>
          </a:xfrm>
          <a:prstGeom prst="rect">
            <a:avLst/>
          </a:prstGeom>
          <a:noFill/>
          <a:ln>
            <a:noFill/>
          </a:ln>
        </p:spPr>
      </p:pic>
      <p:pic>
        <p:nvPicPr>
          <p:cNvPr id="1491" name="Google Shape;1491;gca6c4a9396_0_1244"/>
          <p:cNvPicPr preferRelativeResize="0"/>
          <p:nvPr/>
        </p:nvPicPr>
        <p:blipFill>
          <a:blip r:embed="rId4">
            <a:alphaModFix/>
          </a:blip>
          <a:stretch>
            <a:fillRect/>
          </a:stretch>
        </p:blipFill>
        <p:spPr>
          <a:xfrm>
            <a:off x="4650175" y="1816400"/>
            <a:ext cx="3526151" cy="2192850"/>
          </a:xfrm>
          <a:prstGeom prst="rect">
            <a:avLst/>
          </a:prstGeom>
          <a:noFill/>
          <a:ln>
            <a:noFill/>
          </a:ln>
        </p:spPr>
      </p:pic>
      <p:sp>
        <p:nvSpPr>
          <p:cNvPr id="15" name="Google Shape;1606;gca6c4a9396_0_1274">
            <a:extLst>
              <a:ext uri="{FF2B5EF4-FFF2-40B4-BE49-F238E27FC236}">
                <a16:creationId xmlns:a16="http://schemas.microsoft.com/office/drawing/2014/main" id="{6B574DB3-DCC4-4844-93DE-26461E17148E}"/>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854FA87E-BA40-EA4D-B0C9-6ECD20200DCD}"/>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54762C2E-6C63-7147-8BB0-22C9EBAED833}"/>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79D44253-B82D-844C-A319-B127172D9D5C}"/>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DEF3B598-8F34-5548-8AD9-3ADF84CFE84E}"/>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01BB4A97-FDF1-5941-A55C-C10DFD402A7F}"/>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1C4C0F25-EF68-CF4E-9982-AC2AD34FF466}"/>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B59114F8-9E41-BF45-A485-C05C5CE8E967}"/>
              </a:ext>
            </a:extLst>
          </p:cNvPr>
          <p:cNvSpPr/>
          <p:nvPr/>
        </p:nvSpPr>
        <p:spPr>
          <a:xfrm>
            <a:off x="7598096" y="92104"/>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gca6c4a9396_0_1244"/>
          <p:cNvSpPr txBox="1">
            <a:spLocks noGrp="1"/>
          </p:cNvSpPr>
          <p:nvPr>
            <p:ph type="title"/>
          </p:nvPr>
        </p:nvSpPr>
        <p:spPr>
          <a:xfrm>
            <a:off x="680800" y="478958"/>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Future Work </a:t>
            </a:r>
            <a:endParaRPr dirty="0"/>
          </a:p>
        </p:txBody>
      </p:sp>
      <p:sp>
        <p:nvSpPr>
          <p:cNvPr id="1489" name="Google Shape;1489;gca6c4a9396_0_1244"/>
          <p:cNvSpPr txBox="1">
            <a:spLocks noGrp="1"/>
          </p:cNvSpPr>
          <p:nvPr>
            <p:ph type="body" idx="2"/>
          </p:nvPr>
        </p:nvSpPr>
        <p:spPr>
          <a:xfrm>
            <a:off x="753150" y="82338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Short Term   </a:t>
            </a:r>
            <a:endParaRPr dirty="0"/>
          </a:p>
        </p:txBody>
      </p:sp>
      <p:pic>
        <p:nvPicPr>
          <p:cNvPr id="14" name="Google Shape;1539;gca6c4a9396_0_703">
            <a:extLst>
              <a:ext uri="{FF2B5EF4-FFF2-40B4-BE49-F238E27FC236}">
                <a16:creationId xmlns:a16="http://schemas.microsoft.com/office/drawing/2014/main" id="{6D3D7217-99F0-8A49-BB5B-E1503543E527}"/>
              </a:ext>
            </a:extLst>
          </p:cNvPr>
          <p:cNvPicPr preferRelativeResize="0"/>
          <p:nvPr/>
        </p:nvPicPr>
        <p:blipFill>
          <a:blip r:embed="rId3">
            <a:alphaModFix/>
          </a:blip>
          <a:stretch>
            <a:fillRect/>
          </a:stretch>
        </p:blipFill>
        <p:spPr>
          <a:xfrm>
            <a:off x="193245" y="2038454"/>
            <a:ext cx="3790950" cy="1476166"/>
          </a:xfrm>
          <a:prstGeom prst="rect">
            <a:avLst/>
          </a:prstGeom>
          <a:ln>
            <a:noFill/>
          </a:ln>
          <a:effectLst>
            <a:outerShdw blurRad="190500" algn="tl" rotWithShape="0">
              <a:srgbClr val="000000">
                <a:alpha val="70000"/>
              </a:srgbClr>
            </a:outerShdw>
          </a:effectLst>
        </p:spPr>
      </p:pic>
      <p:pic>
        <p:nvPicPr>
          <p:cNvPr id="1028" name="Picture 4" descr="Linear search vs Binary search - YouTube">
            <a:extLst>
              <a:ext uri="{FF2B5EF4-FFF2-40B4-BE49-F238E27FC236}">
                <a16:creationId xmlns:a16="http://schemas.microsoft.com/office/drawing/2014/main" id="{09DC6DD3-73D2-864A-BE54-D6BC75A1AF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6475" y="1584960"/>
            <a:ext cx="4236720" cy="238315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23" name="Google Shape;1606;gca6c4a9396_0_1274">
            <a:extLst>
              <a:ext uri="{FF2B5EF4-FFF2-40B4-BE49-F238E27FC236}">
                <a16:creationId xmlns:a16="http://schemas.microsoft.com/office/drawing/2014/main" id="{ED633DC0-6AD3-5A49-88D3-5E301355A8D8}"/>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4" name="Google Shape;1607;gca6c4a9396_0_1274">
            <a:extLst>
              <a:ext uri="{FF2B5EF4-FFF2-40B4-BE49-F238E27FC236}">
                <a16:creationId xmlns:a16="http://schemas.microsoft.com/office/drawing/2014/main" id="{6891F641-9BEB-DB48-844D-1C7579E12953}"/>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5" name="Google Shape;1608;gca6c4a9396_0_1274">
            <a:extLst>
              <a:ext uri="{FF2B5EF4-FFF2-40B4-BE49-F238E27FC236}">
                <a16:creationId xmlns:a16="http://schemas.microsoft.com/office/drawing/2014/main" id="{8264EFC3-796E-7C4D-B5AF-D7FD10017604}"/>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6" name="Google Shape;1609;gca6c4a9396_0_1274">
            <a:extLst>
              <a:ext uri="{FF2B5EF4-FFF2-40B4-BE49-F238E27FC236}">
                <a16:creationId xmlns:a16="http://schemas.microsoft.com/office/drawing/2014/main" id="{27C21156-2557-CF44-953C-3D7D35951D8E}"/>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7" name="Google Shape;1610;gca6c4a9396_0_1274">
            <a:extLst>
              <a:ext uri="{FF2B5EF4-FFF2-40B4-BE49-F238E27FC236}">
                <a16:creationId xmlns:a16="http://schemas.microsoft.com/office/drawing/2014/main" id="{EDD33680-C985-5C42-BAD6-D6667184E88E}"/>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8" name="Google Shape;1611;gca6c4a9396_0_1274">
            <a:extLst>
              <a:ext uri="{FF2B5EF4-FFF2-40B4-BE49-F238E27FC236}">
                <a16:creationId xmlns:a16="http://schemas.microsoft.com/office/drawing/2014/main" id="{79613095-597A-894E-96D9-131285DC3D72}"/>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9" name="Google Shape;1612;gca6c4a9396_0_1274">
            <a:extLst>
              <a:ext uri="{FF2B5EF4-FFF2-40B4-BE49-F238E27FC236}">
                <a16:creationId xmlns:a16="http://schemas.microsoft.com/office/drawing/2014/main" id="{04B5F8D6-5979-F644-AC4A-105F52C55B0F}"/>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0" name="Google Shape;1613;gca6c4a9396_0_1274">
            <a:extLst>
              <a:ext uri="{FF2B5EF4-FFF2-40B4-BE49-F238E27FC236}">
                <a16:creationId xmlns:a16="http://schemas.microsoft.com/office/drawing/2014/main" id="{0E673F96-561C-1E4C-A35B-9A3916208574}"/>
              </a:ext>
            </a:extLst>
          </p:cNvPr>
          <p:cNvSpPr/>
          <p:nvPr/>
        </p:nvSpPr>
        <p:spPr>
          <a:xfrm>
            <a:off x="7598096" y="92104"/>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294922943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gca6c4a9396_0_1244"/>
          <p:cNvSpPr txBox="1">
            <a:spLocks noGrp="1"/>
          </p:cNvSpPr>
          <p:nvPr>
            <p:ph type="title"/>
          </p:nvPr>
        </p:nvSpPr>
        <p:spPr>
          <a:xfrm>
            <a:off x="645088" y="484860"/>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Future Work </a:t>
            </a:r>
            <a:endParaRPr dirty="0"/>
          </a:p>
        </p:txBody>
      </p:sp>
      <p:sp>
        <p:nvSpPr>
          <p:cNvPr id="1489" name="Google Shape;1489;gca6c4a9396_0_1244"/>
          <p:cNvSpPr txBox="1">
            <a:spLocks noGrp="1"/>
          </p:cNvSpPr>
          <p:nvPr>
            <p:ph type="body" idx="2"/>
          </p:nvPr>
        </p:nvSpPr>
        <p:spPr>
          <a:xfrm>
            <a:off x="739563" y="833307"/>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Short Term   </a:t>
            </a:r>
            <a:endParaRPr dirty="0"/>
          </a:p>
        </p:txBody>
      </p:sp>
      <p:pic>
        <p:nvPicPr>
          <p:cNvPr id="3" name="Picture 2" descr="Chart, line chart&#10;&#10;Description automatically generated">
            <a:extLst>
              <a:ext uri="{FF2B5EF4-FFF2-40B4-BE49-F238E27FC236}">
                <a16:creationId xmlns:a16="http://schemas.microsoft.com/office/drawing/2014/main" id="{10FEFE50-5BE4-E94D-A112-96B55D28F356}"/>
              </a:ext>
            </a:extLst>
          </p:cNvPr>
          <p:cNvPicPr>
            <a:picLocks noChangeAspect="1"/>
          </p:cNvPicPr>
          <p:nvPr/>
        </p:nvPicPr>
        <p:blipFill>
          <a:blip r:embed="rId3"/>
          <a:stretch>
            <a:fillRect/>
          </a:stretch>
        </p:blipFill>
        <p:spPr>
          <a:xfrm>
            <a:off x="65963" y="1493754"/>
            <a:ext cx="4353966" cy="2660439"/>
          </a:xfrm>
          <a:prstGeom prst="rect">
            <a:avLst/>
          </a:prstGeom>
          <a:ln>
            <a:noFill/>
          </a:ln>
          <a:effectLst>
            <a:outerShdw blurRad="190500" algn="tl" rotWithShape="0">
              <a:srgbClr val="000000">
                <a:alpha val="70000"/>
              </a:srgbClr>
            </a:outerShdw>
          </a:effectLst>
        </p:spPr>
      </p:pic>
      <p:sp>
        <p:nvSpPr>
          <p:cNvPr id="13" name="Google Shape;1606;gca6c4a9396_0_1274">
            <a:extLst>
              <a:ext uri="{FF2B5EF4-FFF2-40B4-BE49-F238E27FC236}">
                <a16:creationId xmlns:a16="http://schemas.microsoft.com/office/drawing/2014/main" id="{5FF1B4B2-8E5A-1A45-A4EC-A76505BB6648}"/>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4" name="Google Shape;1607;gca6c4a9396_0_1274">
            <a:extLst>
              <a:ext uri="{FF2B5EF4-FFF2-40B4-BE49-F238E27FC236}">
                <a16:creationId xmlns:a16="http://schemas.microsoft.com/office/drawing/2014/main" id="{EF9D7075-0850-DC4D-A6A3-06A1FC29449D}"/>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5" name="Google Shape;1608;gca6c4a9396_0_1274">
            <a:extLst>
              <a:ext uri="{FF2B5EF4-FFF2-40B4-BE49-F238E27FC236}">
                <a16:creationId xmlns:a16="http://schemas.microsoft.com/office/drawing/2014/main" id="{A5B150E4-31C3-8547-8593-C08F5C24A31A}"/>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6" name="Google Shape;1609;gca6c4a9396_0_1274">
            <a:extLst>
              <a:ext uri="{FF2B5EF4-FFF2-40B4-BE49-F238E27FC236}">
                <a16:creationId xmlns:a16="http://schemas.microsoft.com/office/drawing/2014/main" id="{EF004A1A-4018-EF4D-B0F0-65034E44C768}"/>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7" name="Google Shape;1610;gca6c4a9396_0_1274">
            <a:extLst>
              <a:ext uri="{FF2B5EF4-FFF2-40B4-BE49-F238E27FC236}">
                <a16:creationId xmlns:a16="http://schemas.microsoft.com/office/drawing/2014/main" id="{DA0F7CCB-CDA9-8743-9D18-048A5034E07F}"/>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8" name="Google Shape;1611;gca6c4a9396_0_1274">
            <a:extLst>
              <a:ext uri="{FF2B5EF4-FFF2-40B4-BE49-F238E27FC236}">
                <a16:creationId xmlns:a16="http://schemas.microsoft.com/office/drawing/2014/main" id="{5D2CEF18-54D2-3F47-A246-FCA167C1B7B4}"/>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19" name="Google Shape;1612;gca6c4a9396_0_1274">
            <a:extLst>
              <a:ext uri="{FF2B5EF4-FFF2-40B4-BE49-F238E27FC236}">
                <a16:creationId xmlns:a16="http://schemas.microsoft.com/office/drawing/2014/main" id="{253F6533-3242-D848-9D6B-46ECC78A08DF}"/>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0" name="Google Shape;1613;gca6c4a9396_0_1274">
            <a:extLst>
              <a:ext uri="{FF2B5EF4-FFF2-40B4-BE49-F238E27FC236}">
                <a16:creationId xmlns:a16="http://schemas.microsoft.com/office/drawing/2014/main" id="{896E07E4-39E6-7646-804A-EAB1B866B19A}"/>
              </a:ext>
            </a:extLst>
          </p:cNvPr>
          <p:cNvSpPr/>
          <p:nvPr/>
        </p:nvSpPr>
        <p:spPr>
          <a:xfrm>
            <a:off x="7598096" y="92104"/>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427273392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pic>
        <p:nvPicPr>
          <p:cNvPr id="7" name="Picture 6" descr="A screenshot of a computer&#10;&#10;Description automatically generated with low confidence">
            <a:extLst>
              <a:ext uri="{FF2B5EF4-FFF2-40B4-BE49-F238E27FC236}">
                <a16:creationId xmlns:a16="http://schemas.microsoft.com/office/drawing/2014/main" id="{49D15E2D-096A-8D47-95F4-FA9D6A02ED19}"/>
              </a:ext>
            </a:extLst>
          </p:cNvPr>
          <p:cNvPicPr>
            <a:picLocks noChangeAspect="1"/>
          </p:cNvPicPr>
          <p:nvPr/>
        </p:nvPicPr>
        <p:blipFill rotWithShape="1">
          <a:blip r:embed="rId3">
            <a:alphaModFix amt="50000"/>
          </a:blip>
          <a:srcRect l="4113" r="4818"/>
          <a:stretch/>
        </p:blipFill>
        <p:spPr>
          <a:xfrm>
            <a:off x="4504020" y="1843473"/>
            <a:ext cx="4551229" cy="11783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480" name="Google Shape;1480;gca6c4a9396_0_1244"/>
          <p:cNvSpPr txBox="1">
            <a:spLocks noGrp="1"/>
          </p:cNvSpPr>
          <p:nvPr>
            <p:ph type="title"/>
          </p:nvPr>
        </p:nvSpPr>
        <p:spPr>
          <a:xfrm>
            <a:off x="681799" y="462638"/>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 Future Work </a:t>
            </a:r>
            <a:endParaRPr dirty="0"/>
          </a:p>
        </p:txBody>
      </p:sp>
      <p:sp>
        <p:nvSpPr>
          <p:cNvPr id="1489" name="Google Shape;1489;gca6c4a9396_0_1244"/>
          <p:cNvSpPr txBox="1">
            <a:spLocks noGrp="1"/>
          </p:cNvSpPr>
          <p:nvPr>
            <p:ph type="body" idx="2"/>
          </p:nvPr>
        </p:nvSpPr>
        <p:spPr>
          <a:xfrm>
            <a:off x="747625" y="796636"/>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Short Term   </a:t>
            </a:r>
            <a:endParaRPr dirty="0"/>
          </a:p>
        </p:txBody>
      </p:sp>
      <p:pic>
        <p:nvPicPr>
          <p:cNvPr id="3" name="Picture 2" descr="Chart, line chart&#10;&#10;Description automatically generated">
            <a:extLst>
              <a:ext uri="{FF2B5EF4-FFF2-40B4-BE49-F238E27FC236}">
                <a16:creationId xmlns:a16="http://schemas.microsoft.com/office/drawing/2014/main" id="{10FEFE50-5BE4-E94D-A112-96B55D28F356}"/>
              </a:ext>
            </a:extLst>
          </p:cNvPr>
          <p:cNvPicPr>
            <a:picLocks noChangeAspect="1"/>
          </p:cNvPicPr>
          <p:nvPr/>
        </p:nvPicPr>
        <p:blipFill>
          <a:blip r:embed="rId4"/>
          <a:stretch>
            <a:fillRect/>
          </a:stretch>
        </p:blipFill>
        <p:spPr>
          <a:xfrm>
            <a:off x="65963" y="1493754"/>
            <a:ext cx="4353966" cy="2660439"/>
          </a:xfrm>
          <a:prstGeom prst="rect">
            <a:avLst/>
          </a:prstGeom>
          <a:ln>
            <a:noFill/>
          </a:ln>
          <a:effectLst>
            <a:outerShdw blurRad="190500" algn="tl" rotWithShape="0">
              <a:srgbClr val="000000">
                <a:alpha val="70000"/>
              </a:srgbClr>
            </a:outerShdw>
          </a:effectLst>
        </p:spPr>
      </p:pic>
      <p:pic>
        <p:nvPicPr>
          <p:cNvPr id="18" name="Picture 17" descr="A screenshot of a computer&#10;&#10;Description automatically generated with low confidence">
            <a:extLst>
              <a:ext uri="{FF2B5EF4-FFF2-40B4-BE49-F238E27FC236}">
                <a16:creationId xmlns:a16="http://schemas.microsoft.com/office/drawing/2014/main" id="{A0AE5185-DB7C-EB4D-9227-AE2D91DF41DF}"/>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l="3555" r="4517" b="55349"/>
          <a:stretch/>
        </p:blipFill>
        <p:spPr>
          <a:xfrm>
            <a:off x="4469149" y="1843473"/>
            <a:ext cx="4620969" cy="53396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4" name="Google Shape;1606;gca6c4a9396_0_1274">
            <a:extLst>
              <a:ext uri="{FF2B5EF4-FFF2-40B4-BE49-F238E27FC236}">
                <a16:creationId xmlns:a16="http://schemas.microsoft.com/office/drawing/2014/main" id="{9DEC6C5E-C3DD-1342-A0A3-285B90B63CE9}"/>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25" name="Google Shape;1607;gca6c4a9396_0_1274">
            <a:extLst>
              <a:ext uri="{FF2B5EF4-FFF2-40B4-BE49-F238E27FC236}">
                <a16:creationId xmlns:a16="http://schemas.microsoft.com/office/drawing/2014/main" id="{514FDB8C-276C-D743-8051-DFD8129AA42A}"/>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26" name="Google Shape;1608;gca6c4a9396_0_1274">
            <a:extLst>
              <a:ext uri="{FF2B5EF4-FFF2-40B4-BE49-F238E27FC236}">
                <a16:creationId xmlns:a16="http://schemas.microsoft.com/office/drawing/2014/main" id="{398252AD-A30C-DF4C-97C3-82A512196E80}"/>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27" name="Google Shape;1609;gca6c4a9396_0_1274">
            <a:extLst>
              <a:ext uri="{FF2B5EF4-FFF2-40B4-BE49-F238E27FC236}">
                <a16:creationId xmlns:a16="http://schemas.microsoft.com/office/drawing/2014/main" id="{75419481-1402-664C-BFDC-7E0DC4A2AE1A}"/>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28" name="Google Shape;1610;gca6c4a9396_0_1274">
            <a:extLst>
              <a:ext uri="{FF2B5EF4-FFF2-40B4-BE49-F238E27FC236}">
                <a16:creationId xmlns:a16="http://schemas.microsoft.com/office/drawing/2014/main" id="{10E14E2A-9D78-1141-9353-D668DCFDC6B5}"/>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9" name="Google Shape;1611;gca6c4a9396_0_1274">
            <a:extLst>
              <a:ext uri="{FF2B5EF4-FFF2-40B4-BE49-F238E27FC236}">
                <a16:creationId xmlns:a16="http://schemas.microsoft.com/office/drawing/2014/main" id="{5621A81B-1A27-4442-B671-959B3CE5F0E0}"/>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30" name="Google Shape;1612;gca6c4a9396_0_1274">
            <a:extLst>
              <a:ext uri="{FF2B5EF4-FFF2-40B4-BE49-F238E27FC236}">
                <a16:creationId xmlns:a16="http://schemas.microsoft.com/office/drawing/2014/main" id="{9D4F498A-E60F-DA4F-9D2D-EB6586B9595B}"/>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31" name="Google Shape;1613;gca6c4a9396_0_1274">
            <a:extLst>
              <a:ext uri="{FF2B5EF4-FFF2-40B4-BE49-F238E27FC236}">
                <a16:creationId xmlns:a16="http://schemas.microsoft.com/office/drawing/2014/main" id="{8889F92B-32BD-4042-A48A-7D450DA91982}"/>
              </a:ext>
            </a:extLst>
          </p:cNvPr>
          <p:cNvSpPr/>
          <p:nvPr/>
        </p:nvSpPr>
        <p:spPr>
          <a:xfrm>
            <a:off x="7598096" y="92104"/>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extLst>
      <p:ext uri="{BB962C8B-B14F-4D97-AF65-F5344CB8AC3E}">
        <p14:creationId xmlns:p14="http://schemas.microsoft.com/office/powerpoint/2010/main" val="123121030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1510"/>
        <p:cNvGrpSpPr/>
        <p:nvPr/>
      </p:nvGrpSpPr>
      <p:grpSpPr>
        <a:xfrm>
          <a:off x="0" y="0"/>
          <a:ext cx="0" cy="0"/>
          <a:chOff x="0" y="0"/>
          <a:chExt cx="0" cy="0"/>
        </a:xfrm>
      </p:grpSpPr>
      <p:sp>
        <p:nvSpPr>
          <p:cNvPr id="1511" name="Google Shape;1511;gca6c4a9396_0_687"/>
          <p:cNvSpPr txBox="1">
            <a:spLocks noGrp="1"/>
          </p:cNvSpPr>
          <p:nvPr>
            <p:ph type="title"/>
          </p:nvPr>
        </p:nvSpPr>
        <p:spPr>
          <a:xfrm>
            <a:off x="740425" y="383865"/>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Future Work </a:t>
            </a:r>
            <a:endParaRPr dirty="0"/>
          </a:p>
        </p:txBody>
      </p:sp>
      <p:sp>
        <p:nvSpPr>
          <p:cNvPr id="1520" name="Google Shape;1520;gca6c4a9396_0_687"/>
          <p:cNvSpPr txBox="1">
            <a:spLocks noGrp="1"/>
          </p:cNvSpPr>
          <p:nvPr>
            <p:ph type="body" idx="2"/>
          </p:nvPr>
        </p:nvSpPr>
        <p:spPr>
          <a:xfrm>
            <a:off x="740425" y="794400"/>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Long Term   </a:t>
            </a:r>
            <a:endParaRPr dirty="0"/>
          </a:p>
        </p:txBody>
      </p:sp>
      <p:pic>
        <p:nvPicPr>
          <p:cNvPr id="1521" name="Google Shape;1521;gca6c4a9396_0_687"/>
          <p:cNvPicPr preferRelativeResize="0"/>
          <p:nvPr/>
        </p:nvPicPr>
        <p:blipFill rotWithShape="1">
          <a:blip r:embed="rId3">
            <a:alphaModFix/>
          </a:blip>
          <a:srcRect l="11080" r="5544" b="5204"/>
          <a:stretch/>
        </p:blipFill>
        <p:spPr>
          <a:xfrm>
            <a:off x="0" y="1086324"/>
            <a:ext cx="3456500" cy="3792576"/>
          </a:xfrm>
          <a:prstGeom prst="rect">
            <a:avLst/>
          </a:prstGeom>
          <a:noFill/>
          <a:ln>
            <a:noFill/>
          </a:ln>
        </p:spPr>
      </p:pic>
      <p:pic>
        <p:nvPicPr>
          <p:cNvPr id="1522" name="Google Shape;1522;gca6c4a9396_0_687"/>
          <p:cNvPicPr preferRelativeResize="0"/>
          <p:nvPr/>
        </p:nvPicPr>
        <p:blipFill rotWithShape="1">
          <a:blip r:embed="rId4">
            <a:alphaModFix/>
          </a:blip>
          <a:srcRect l="12653" r="6850" b="6283"/>
          <a:stretch/>
        </p:blipFill>
        <p:spPr>
          <a:xfrm>
            <a:off x="4432425" y="1914125"/>
            <a:ext cx="3798625" cy="1510210"/>
          </a:xfrm>
          <a:prstGeom prst="rect">
            <a:avLst/>
          </a:prstGeom>
          <a:noFill/>
          <a:ln>
            <a:noFill/>
          </a:ln>
        </p:spPr>
      </p:pic>
      <p:sp>
        <p:nvSpPr>
          <p:cNvPr id="14" name="Google Shape;1606;gca6c4a9396_0_1274">
            <a:extLst>
              <a:ext uri="{FF2B5EF4-FFF2-40B4-BE49-F238E27FC236}">
                <a16:creationId xmlns:a16="http://schemas.microsoft.com/office/drawing/2014/main" id="{1505659C-35A6-8E42-88CE-A29F66D19273}"/>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5" name="Google Shape;1607;gca6c4a9396_0_1274">
            <a:extLst>
              <a:ext uri="{FF2B5EF4-FFF2-40B4-BE49-F238E27FC236}">
                <a16:creationId xmlns:a16="http://schemas.microsoft.com/office/drawing/2014/main" id="{143D20CB-57A1-F34E-BFBC-3B35141C5FA4}"/>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6" name="Google Shape;1608;gca6c4a9396_0_1274">
            <a:extLst>
              <a:ext uri="{FF2B5EF4-FFF2-40B4-BE49-F238E27FC236}">
                <a16:creationId xmlns:a16="http://schemas.microsoft.com/office/drawing/2014/main" id="{C588814D-B896-4848-A974-570D5DB20590}"/>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7" name="Google Shape;1609;gca6c4a9396_0_1274">
            <a:extLst>
              <a:ext uri="{FF2B5EF4-FFF2-40B4-BE49-F238E27FC236}">
                <a16:creationId xmlns:a16="http://schemas.microsoft.com/office/drawing/2014/main" id="{072D955C-E1D4-9F4A-BA48-4C93739BDF13}"/>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8" name="Google Shape;1610;gca6c4a9396_0_1274">
            <a:extLst>
              <a:ext uri="{FF2B5EF4-FFF2-40B4-BE49-F238E27FC236}">
                <a16:creationId xmlns:a16="http://schemas.microsoft.com/office/drawing/2014/main" id="{A53212F4-06DA-744C-B47A-B958511E25B9}"/>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19" name="Google Shape;1611;gca6c4a9396_0_1274">
            <a:extLst>
              <a:ext uri="{FF2B5EF4-FFF2-40B4-BE49-F238E27FC236}">
                <a16:creationId xmlns:a16="http://schemas.microsoft.com/office/drawing/2014/main" id="{717791CB-E280-8A48-81EA-36CF55882A61}"/>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0" name="Google Shape;1612;gca6c4a9396_0_1274">
            <a:extLst>
              <a:ext uri="{FF2B5EF4-FFF2-40B4-BE49-F238E27FC236}">
                <a16:creationId xmlns:a16="http://schemas.microsoft.com/office/drawing/2014/main" id="{8AD37A2A-75FC-2347-BA1C-9C8E20AF7C98}"/>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1" name="Google Shape;1613;gca6c4a9396_0_1274">
            <a:extLst>
              <a:ext uri="{FF2B5EF4-FFF2-40B4-BE49-F238E27FC236}">
                <a16:creationId xmlns:a16="http://schemas.microsoft.com/office/drawing/2014/main" id="{4D384459-52C0-4542-B5BB-BC4FD274B747}"/>
              </a:ext>
            </a:extLst>
          </p:cNvPr>
          <p:cNvSpPr/>
          <p:nvPr/>
        </p:nvSpPr>
        <p:spPr>
          <a:xfrm>
            <a:off x="7598096" y="92104"/>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1526"/>
        <p:cNvGrpSpPr/>
        <p:nvPr/>
      </p:nvGrpSpPr>
      <p:grpSpPr>
        <a:xfrm>
          <a:off x="0" y="0"/>
          <a:ext cx="0" cy="0"/>
          <a:chOff x="0" y="0"/>
          <a:chExt cx="0" cy="0"/>
        </a:xfrm>
      </p:grpSpPr>
      <p:sp>
        <p:nvSpPr>
          <p:cNvPr id="1527" name="Google Shape;1527;gca6c4a9396_0_703"/>
          <p:cNvSpPr txBox="1">
            <a:spLocks noGrp="1"/>
          </p:cNvSpPr>
          <p:nvPr>
            <p:ph type="title"/>
          </p:nvPr>
        </p:nvSpPr>
        <p:spPr>
          <a:xfrm>
            <a:off x="747625" y="488636"/>
            <a:ext cx="7574700" cy="4212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chemeClr val="dk1"/>
              </a:buClr>
              <a:buSzPts val="2600"/>
              <a:buFont typeface="Calibri"/>
              <a:buNone/>
            </a:pPr>
            <a:r>
              <a:rPr lang="en-GB" dirty="0"/>
              <a:t>Future Work </a:t>
            </a:r>
            <a:endParaRPr dirty="0"/>
          </a:p>
        </p:txBody>
      </p:sp>
      <p:sp>
        <p:nvSpPr>
          <p:cNvPr id="1536" name="Google Shape;1536;gca6c4a9396_0_703"/>
          <p:cNvSpPr txBox="1">
            <a:spLocks noGrp="1"/>
          </p:cNvSpPr>
          <p:nvPr>
            <p:ph type="body" idx="1"/>
          </p:nvPr>
        </p:nvSpPr>
        <p:spPr>
          <a:xfrm>
            <a:off x="5746150" y="1444900"/>
            <a:ext cx="1506300" cy="192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400" b="0">
                <a:latin typeface="Times New Roman"/>
                <a:ea typeface="Times New Roman"/>
                <a:cs typeface="Times New Roman"/>
                <a:sym typeface="Times New Roman"/>
              </a:rPr>
              <a:t> No of Iterations : 1</a:t>
            </a:r>
            <a:endParaRPr sz="1400" b="0">
              <a:latin typeface="Times New Roman"/>
              <a:ea typeface="Times New Roman"/>
              <a:cs typeface="Times New Roman"/>
              <a:sym typeface="Times New Roman"/>
            </a:endParaRPr>
          </a:p>
          <a:p>
            <a:pPr marL="276225" lvl="0" indent="-314325" algn="l" rtl="0">
              <a:spcBef>
                <a:spcPts val="0"/>
              </a:spcBef>
              <a:spcAft>
                <a:spcPts val="0"/>
              </a:spcAft>
              <a:buClr>
                <a:schemeClr val="dk2"/>
              </a:buClr>
              <a:buSzPts val="2000"/>
              <a:buChar char="‒"/>
            </a:pPr>
            <a:endParaRPr b="0">
              <a:solidFill>
                <a:srgbClr val="292929"/>
              </a:solidFill>
              <a:highlight>
                <a:schemeClr val="lt1"/>
              </a:highlight>
            </a:endParaRPr>
          </a:p>
          <a:p>
            <a:pPr marL="0" lvl="0" indent="0" algn="l" rtl="0">
              <a:spcBef>
                <a:spcPts val="0"/>
              </a:spcBef>
              <a:spcAft>
                <a:spcPts val="0"/>
              </a:spcAft>
              <a:buNone/>
            </a:pPr>
            <a:endParaRPr b="0">
              <a:solidFill>
                <a:srgbClr val="292929"/>
              </a:solidFill>
              <a:highlight>
                <a:srgbClr val="FFFFFF"/>
              </a:highlight>
            </a:endParaRPr>
          </a:p>
          <a:p>
            <a:pPr marL="0" lvl="0" indent="0" algn="l" rtl="0">
              <a:spcBef>
                <a:spcPts val="0"/>
              </a:spcBef>
              <a:spcAft>
                <a:spcPts val="0"/>
              </a:spcAft>
              <a:buNone/>
            </a:pPr>
            <a:endParaRPr b="0">
              <a:solidFill>
                <a:srgbClr val="292929"/>
              </a:solidFill>
              <a:highlight>
                <a:srgbClr val="FFFFFF"/>
              </a:highlight>
            </a:endParaRPr>
          </a:p>
          <a:p>
            <a:pPr marL="0" lvl="0" indent="0" algn="l" rtl="0">
              <a:spcBef>
                <a:spcPts val="0"/>
              </a:spcBef>
              <a:spcAft>
                <a:spcPts val="0"/>
              </a:spcAft>
              <a:buNone/>
            </a:pPr>
            <a:endParaRPr/>
          </a:p>
        </p:txBody>
      </p:sp>
      <p:sp>
        <p:nvSpPr>
          <p:cNvPr id="1537" name="Google Shape;1537;gca6c4a9396_0_703"/>
          <p:cNvSpPr txBox="1">
            <a:spLocks noGrp="1"/>
          </p:cNvSpPr>
          <p:nvPr>
            <p:ph type="body" idx="2"/>
          </p:nvPr>
        </p:nvSpPr>
        <p:spPr>
          <a:xfrm>
            <a:off x="747625" y="837506"/>
            <a:ext cx="7581900" cy="31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GB" dirty="0"/>
              <a:t>Long Term   </a:t>
            </a:r>
            <a:endParaRPr dirty="0"/>
          </a:p>
        </p:txBody>
      </p:sp>
      <p:pic>
        <p:nvPicPr>
          <p:cNvPr id="1538" name="Google Shape;1538;gca6c4a9396_0_703"/>
          <p:cNvPicPr preferRelativeResize="0"/>
          <p:nvPr/>
        </p:nvPicPr>
        <p:blipFill rotWithShape="1">
          <a:blip r:embed="rId3">
            <a:alphaModFix/>
          </a:blip>
          <a:srcRect l="12653" r="6850"/>
          <a:stretch/>
        </p:blipFill>
        <p:spPr>
          <a:xfrm>
            <a:off x="636125" y="1978025"/>
            <a:ext cx="3389875" cy="1438050"/>
          </a:xfrm>
          <a:prstGeom prst="rect">
            <a:avLst/>
          </a:prstGeom>
          <a:noFill/>
          <a:ln>
            <a:noFill/>
          </a:ln>
        </p:spPr>
      </p:pic>
      <p:pic>
        <p:nvPicPr>
          <p:cNvPr id="1539" name="Google Shape;1539;gca6c4a9396_0_703"/>
          <p:cNvPicPr preferRelativeResize="0"/>
          <p:nvPr/>
        </p:nvPicPr>
        <p:blipFill>
          <a:blip r:embed="rId4">
            <a:alphaModFix/>
          </a:blip>
          <a:stretch>
            <a:fillRect/>
          </a:stretch>
        </p:blipFill>
        <p:spPr>
          <a:xfrm>
            <a:off x="4179463" y="1683600"/>
            <a:ext cx="4829175" cy="1752600"/>
          </a:xfrm>
          <a:prstGeom prst="rect">
            <a:avLst/>
          </a:prstGeom>
          <a:noFill/>
          <a:ln>
            <a:noFill/>
          </a:ln>
        </p:spPr>
      </p:pic>
      <p:sp>
        <p:nvSpPr>
          <p:cNvPr id="15" name="Google Shape;1606;gca6c4a9396_0_1274">
            <a:extLst>
              <a:ext uri="{FF2B5EF4-FFF2-40B4-BE49-F238E27FC236}">
                <a16:creationId xmlns:a16="http://schemas.microsoft.com/office/drawing/2014/main" id="{8F8BE238-6703-B04D-98A1-73F5D671D0FB}"/>
              </a:ext>
            </a:extLst>
          </p:cNvPr>
          <p:cNvSpPr/>
          <p:nvPr/>
        </p:nvSpPr>
        <p:spPr>
          <a:xfrm>
            <a:off x="95746" y="92104"/>
            <a:ext cx="1462858" cy="335902"/>
          </a:xfrm>
          <a:prstGeom prst="chevron">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Introduction &amp; background </a:t>
            </a:r>
            <a:endParaRPr sz="1200">
              <a:latin typeface="Calibri"/>
              <a:ea typeface="Calibri"/>
              <a:cs typeface="Calibri"/>
              <a:sym typeface="Calibri"/>
            </a:endParaRPr>
          </a:p>
        </p:txBody>
      </p:sp>
      <p:sp>
        <p:nvSpPr>
          <p:cNvPr id="16" name="Google Shape;1607;gca6c4a9396_0_1274">
            <a:extLst>
              <a:ext uri="{FF2B5EF4-FFF2-40B4-BE49-F238E27FC236}">
                <a16:creationId xmlns:a16="http://schemas.microsoft.com/office/drawing/2014/main" id="{81515842-4A80-4541-97D5-A81705813C83}"/>
              </a:ext>
            </a:extLst>
          </p:cNvPr>
          <p:cNvSpPr/>
          <p:nvPr/>
        </p:nvSpPr>
        <p:spPr>
          <a:xfrm>
            <a:off x="1430095" y="92104"/>
            <a:ext cx="1143565"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Data</a:t>
            </a:r>
          </a:p>
          <a:p>
            <a:pPr marL="0" lvl="0" indent="0" algn="l" rtl="0">
              <a:spcBef>
                <a:spcPts val="0"/>
              </a:spcBef>
              <a:spcAft>
                <a:spcPts val="0"/>
              </a:spcAft>
              <a:buNone/>
            </a:pPr>
            <a:r>
              <a:rPr lang="en-GB" sz="1200" dirty="0">
                <a:latin typeface="Calibri"/>
                <a:ea typeface="Calibri"/>
                <a:cs typeface="Calibri"/>
                <a:sym typeface="Calibri"/>
              </a:rPr>
              <a:t>Encoding</a:t>
            </a:r>
            <a:endParaRPr sz="1200" dirty="0">
              <a:latin typeface="Calibri"/>
              <a:ea typeface="Calibri"/>
              <a:cs typeface="Calibri"/>
              <a:sym typeface="Calibri"/>
            </a:endParaRPr>
          </a:p>
        </p:txBody>
      </p:sp>
      <p:sp>
        <p:nvSpPr>
          <p:cNvPr id="17" name="Google Shape;1608;gca6c4a9396_0_1274">
            <a:extLst>
              <a:ext uri="{FF2B5EF4-FFF2-40B4-BE49-F238E27FC236}">
                <a16:creationId xmlns:a16="http://schemas.microsoft.com/office/drawing/2014/main" id="{DF34720D-1BFF-874C-A51D-62A488068A9E}"/>
              </a:ext>
            </a:extLst>
          </p:cNvPr>
          <p:cNvSpPr/>
          <p:nvPr/>
        </p:nvSpPr>
        <p:spPr>
          <a:xfrm>
            <a:off x="2465770" y="92104"/>
            <a:ext cx="1055141"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The </a:t>
            </a:r>
          </a:p>
          <a:p>
            <a:pPr marL="0" lvl="0" indent="0" algn="l" rtl="0">
              <a:spcBef>
                <a:spcPts val="0"/>
              </a:spcBef>
              <a:spcAft>
                <a:spcPts val="0"/>
              </a:spcAft>
              <a:buNone/>
            </a:pPr>
            <a:r>
              <a:rPr lang="en-GB" sz="1200" dirty="0">
                <a:latin typeface="Calibri"/>
                <a:ea typeface="Calibri"/>
                <a:cs typeface="Calibri"/>
                <a:sym typeface="Calibri"/>
              </a:rPr>
              <a:t>Circuits</a:t>
            </a:r>
            <a:endParaRPr sz="1200" dirty="0">
              <a:latin typeface="Calibri"/>
              <a:ea typeface="Calibri"/>
              <a:cs typeface="Calibri"/>
              <a:sym typeface="Calibri"/>
            </a:endParaRPr>
          </a:p>
        </p:txBody>
      </p:sp>
      <p:sp>
        <p:nvSpPr>
          <p:cNvPr id="18" name="Google Shape;1609;gca6c4a9396_0_1274">
            <a:extLst>
              <a:ext uri="{FF2B5EF4-FFF2-40B4-BE49-F238E27FC236}">
                <a16:creationId xmlns:a16="http://schemas.microsoft.com/office/drawing/2014/main" id="{F332FA3E-FDD8-444C-B177-E4F5FC04E6D6}"/>
              </a:ext>
            </a:extLst>
          </p:cNvPr>
          <p:cNvSpPr/>
          <p:nvPr/>
        </p:nvSpPr>
        <p:spPr>
          <a:xfrm>
            <a:off x="3381821" y="92104"/>
            <a:ext cx="1217834" cy="335902"/>
          </a:xfrm>
          <a:prstGeom prst="chevron">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Quantum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 </a:t>
            </a:r>
            <a:endParaRPr sz="1200">
              <a:latin typeface="Calibri"/>
              <a:ea typeface="Calibri"/>
              <a:cs typeface="Calibri"/>
              <a:sym typeface="Calibri"/>
            </a:endParaRPr>
          </a:p>
        </p:txBody>
      </p:sp>
      <p:sp>
        <p:nvSpPr>
          <p:cNvPr id="19" name="Google Shape;1610;gca6c4a9396_0_1274">
            <a:extLst>
              <a:ext uri="{FF2B5EF4-FFF2-40B4-BE49-F238E27FC236}">
                <a16:creationId xmlns:a16="http://schemas.microsoft.com/office/drawing/2014/main" id="{49BDB47C-DDC8-B140-9AB2-D7EA77ADB63E}"/>
              </a:ext>
            </a:extLst>
          </p:cNvPr>
          <p:cNvSpPr/>
          <p:nvPr/>
        </p:nvSpPr>
        <p:spPr>
          <a:xfrm>
            <a:off x="4462221" y="92104"/>
            <a:ext cx="1170636"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Classical </a:t>
            </a: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   Run</a:t>
            </a:r>
            <a:endParaRPr sz="1200">
              <a:latin typeface="Calibri"/>
              <a:ea typeface="Calibri"/>
              <a:cs typeface="Calibri"/>
              <a:sym typeface="Calibri"/>
            </a:endParaRPr>
          </a:p>
        </p:txBody>
      </p:sp>
      <p:sp>
        <p:nvSpPr>
          <p:cNvPr id="20" name="Google Shape;1611;gca6c4a9396_0_1274">
            <a:extLst>
              <a:ext uri="{FF2B5EF4-FFF2-40B4-BE49-F238E27FC236}">
                <a16:creationId xmlns:a16="http://schemas.microsoft.com/office/drawing/2014/main" id="{5B8485C0-2019-4D44-BD2F-C6D9E2189B10}"/>
              </a:ext>
            </a:extLst>
          </p:cNvPr>
          <p:cNvSpPr/>
          <p:nvPr/>
        </p:nvSpPr>
        <p:spPr>
          <a:xfrm>
            <a:off x="5506046" y="92104"/>
            <a:ext cx="1142084"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Calibri"/>
                <a:ea typeface="Calibri"/>
                <a:cs typeface="Calibri"/>
                <a:sym typeface="Calibri"/>
              </a:rPr>
              <a:t>Results</a:t>
            </a:r>
            <a:endParaRPr sz="1200">
              <a:latin typeface="Calibri"/>
              <a:ea typeface="Calibri"/>
              <a:cs typeface="Calibri"/>
              <a:sym typeface="Calibri"/>
            </a:endParaRPr>
          </a:p>
        </p:txBody>
      </p:sp>
      <p:sp>
        <p:nvSpPr>
          <p:cNvPr id="21" name="Google Shape;1612;gca6c4a9396_0_1274">
            <a:extLst>
              <a:ext uri="{FF2B5EF4-FFF2-40B4-BE49-F238E27FC236}">
                <a16:creationId xmlns:a16="http://schemas.microsoft.com/office/drawing/2014/main" id="{A83B1352-0383-5E4E-902D-41F39A733E98}"/>
              </a:ext>
            </a:extLst>
          </p:cNvPr>
          <p:cNvSpPr/>
          <p:nvPr/>
        </p:nvSpPr>
        <p:spPr>
          <a:xfrm>
            <a:off x="6502296" y="92104"/>
            <a:ext cx="1239977" cy="335902"/>
          </a:xfrm>
          <a:prstGeom prst="chevron">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200" dirty="0">
                <a:latin typeface="Calibri"/>
                <a:ea typeface="Calibri"/>
                <a:cs typeface="Calibri"/>
                <a:sym typeface="Calibri"/>
              </a:rPr>
              <a:t>  </a:t>
            </a:r>
            <a:r>
              <a:rPr lang="en-IE" sz="1200" dirty="0">
                <a:latin typeface="Calibri"/>
                <a:ea typeface="Calibri"/>
                <a:cs typeface="Calibri"/>
                <a:sym typeface="Calibri"/>
              </a:rPr>
              <a:t>Summary</a:t>
            </a:r>
            <a:endParaRPr sz="1200" dirty="0">
              <a:latin typeface="Calibri"/>
              <a:ea typeface="Calibri"/>
              <a:cs typeface="Calibri"/>
              <a:sym typeface="Calibri"/>
            </a:endParaRPr>
          </a:p>
        </p:txBody>
      </p:sp>
      <p:sp>
        <p:nvSpPr>
          <p:cNvPr id="22" name="Google Shape;1613;gca6c4a9396_0_1274">
            <a:extLst>
              <a:ext uri="{FF2B5EF4-FFF2-40B4-BE49-F238E27FC236}">
                <a16:creationId xmlns:a16="http://schemas.microsoft.com/office/drawing/2014/main" id="{060763F9-9E08-304A-B75B-38B34B70A647}"/>
              </a:ext>
            </a:extLst>
          </p:cNvPr>
          <p:cNvSpPr/>
          <p:nvPr/>
        </p:nvSpPr>
        <p:spPr>
          <a:xfrm>
            <a:off x="7598096" y="92104"/>
            <a:ext cx="1462858" cy="335902"/>
          </a:xfrm>
          <a:prstGeom prst="chevron">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GB" sz="1200" dirty="0">
                <a:latin typeface="Calibri"/>
                <a:ea typeface="Calibri"/>
                <a:cs typeface="Calibri"/>
                <a:sym typeface="Calibri"/>
              </a:rPr>
              <a:t>Conclusion &amp; </a:t>
            </a:r>
          </a:p>
          <a:p>
            <a:pPr lvl="0"/>
            <a:r>
              <a:rPr lang="en-GB" sz="1200" dirty="0">
                <a:latin typeface="Calibri"/>
                <a:ea typeface="Calibri"/>
                <a:cs typeface="Calibri"/>
                <a:sym typeface="Calibri"/>
              </a:rPr>
              <a:t>Future Work  </a:t>
            </a:r>
            <a:endParaRPr sz="1200" dirty="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TCD_PPT_Calibri_Option1a">
  <a:themeElements>
    <a:clrScheme name="Custom 5">
      <a:dk1>
        <a:srgbClr val="000000"/>
      </a:dk1>
      <a:lt1>
        <a:srgbClr val="FFFFFF"/>
      </a:lt1>
      <a:dk2>
        <a:srgbClr val="0070BB"/>
      </a:dk2>
      <a:lt2>
        <a:srgbClr val="FFFFFF"/>
      </a:lt2>
      <a:accent1>
        <a:srgbClr val="0070BB"/>
      </a:accent1>
      <a:accent2>
        <a:srgbClr val="0070BB"/>
      </a:accent2>
      <a:accent3>
        <a:srgbClr val="7C7C7C"/>
      </a:accent3>
      <a:accent4>
        <a:srgbClr val="A6A6A6"/>
      </a:accent4>
      <a:accent5>
        <a:srgbClr val="0E73B9"/>
      </a:accent5>
      <a:accent6>
        <a:srgbClr val="0070BB"/>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45392</TotalTime>
  <Words>9424</Words>
  <Application>Microsoft Macintosh PowerPoint</Application>
  <PresentationFormat>On-screen Show (16:9)</PresentationFormat>
  <Paragraphs>2517</Paragraphs>
  <Slides>104</Slides>
  <Notes>104</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104</vt:i4>
      </vt:variant>
    </vt:vector>
  </HeadingPairs>
  <TitlesOfParts>
    <vt:vector size="112" baseType="lpstr">
      <vt:lpstr>Calibri</vt:lpstr>
      <vt:lpstr>Arial</vt:lpstr>
      <vt:lpstr>Roboto</vt:lpstr>
      <vt:lpstr>Helvetica Neue</vt:lpstr>
      <vt:lpstr>EB Garamond</vt:lpstr>
      <vt:lpstr>Georgia</vt:lpstr>
      <vt:lpstr>Times New Roman</vt:lpstr>
      <vt:lpstr>TCD_PPT_Calibri_Option1a</vt:lpstr>
      <vt:lpstr>Modularised Tool for Quantum/ Quantum Enhanced   Machine Learning</vt:lpstr>
      <vt:lpstr>Introduction </vt:lpstr>
      <vt:lpstr>Introduction </vt:lpstr>
      <vt:lpstr>Introduction </vt:lpstr>
      <vt:lpstr>Introduction </vt:lpstr>
      <vt:lpstr>Introduction </vt:lpstr>
      <vt:lpstr>Introduction </vt:lpstr>
      <vt:lpstr> Quantum Circuit</vt:lpstr>
      <vt:lpstr>Quantum Circuit</vt:lpstr>
      <vt:lpstr> Quantum Circuit</vt:lpstr>
      <vt:lpstr>Quantum Circuit</vt:lpstr>
      <vt:lpstr>Quantum Circuit</vt:lpstr>
      <vt:lpstr> Quantum Circuit</vt:lpstr>
      <vt:lpstr>Quantum Circuit</vt:lpstr>
      <vt:lpstr> Quantum Circuit</vt:lpstr>
      <vt:lpstr>Background  </vt:lpstr>
      <vt:lpstr>Background  </vt:lpstr>
      <vt:lpstr>Background  </vt:lpstr>
      <vt:lpstr>Background  </vt:lpstr>
      <vt:lpstr>Background  </vt:lpstr>
      <vt:lpstr>Background  </vt:lpstr>
      <vt:lpstr>Quantum Circuit</vt:lpstr>
      <vt:lpstr> Quantum Circuit</vt:lpstr>
      <vt:lpstr> Quantum Circuit</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Data Encoding </vt:lpstr>
      <vt:lpstr> 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Circuitry </vt:lpstr>
      <vt:lpstr>Circuit</vt:lpstr>
      <vt:lpstr> Circuitry </vt:lpstr>
      <vt:lpstr> Circuitry </vt:lpstr>
      <vt:lpstr> Circuitry </vt:lpstr>
      <vt:lpstr> Circuitry </vt:lpstr>
      <vt:lpstr> Circuitry </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Running on a Quantum Machine</vt:lpstr>
      <vt:lpstr> Results</vt:lpstr>
      <vt:lpstr> Results</vt:lpstr>
      <vt:lpstr> Results</vt:lpstr>
      <vt:lpstr> Results</vt:lpstr>
      <vt:lpstr> Results</vt:lpstr>
      <vt:lpstr> Results</vt:lpstr>
      <vt:lpstr> Results</vt:lpstr>
      <vt:lpstr>Summary</vt:lpstr>
      <vt:lpstr>Summary</vt:lpstr>
      <vt:lpstr>Summary</vt:lpstr>
      <vt:lpstr>Summary</vt:lpstr>
      <vt:lpstr>Summary</vt:lpstr>
      <vt:lpstr>Summary</vt:lpstr>
      <vt:lpstr>Summary</vt:lpstr>
      <vt:lpstr>Summary</vt:lpstr>
      <vt:lpstr>Summary</vt:lpstr>
      <vt:lpstr>Summary</vt:lpstr>
      <vt:lpstr>Summary</vt:lpstr>
      <vt:lpstr>Summary</vt:lpstr>
      <vt:lpstr> Future Work </vt:lpstr>
      <vt:lpstr> Future Work </vt:lpstr>
      <vt:lpstr> Future Work </vt:lpstr>
      <vt:lpstr> Future Work </vt:lpstr>
      <vt:lpstr> Future Work </vt:lpstr>
      <vt:lpstr>Future Work </vt:lpstr>
      <vt:lpstr>Future Work </vt:lpstr>
      <vt:lpstr>Future Work </vt:lpstr>
      <vt:lpstr>Conclusion</vt:lpstr>
      <vt:lpstr>Conclusion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Modularized Tool for Quantum/ Quantum Enhanced   Machine Learning</dc:title>
  <dc:creator>dtpgraphics</dc:creator>
  <cp:lastModifiedBy>Ezinwanne Ozoani</cp:lastModifiedBy>
  <cp:revision>49</cp:revision>
  <dcterms:created xsi:type="dcterms:W3CDTF">2013-07-29T09:34:50Z</dcterms:created>
  <dcterms:modified xsi:type="dcterms:W3CDTF">2021-08-23T07:05:51Z</dcterms:modified>
</cp:coreProperties>
</file>